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6" r:id="rId1"/>
    <p:sldMasterId id="2147483828" r:id="rId2"/>
  </p:sldMasterIdLst>
  <p:sldIdLst>
    <p:sldId id="256" r:id="rId3"/>
    <p:sldId id="257" r:id="rId4"/>
    <p:sldId id="261" r:id="rId5"/>
    <p:sldId id="260" r:id="rId6"/>
    <p:sldId id="286" r:id="rId7"/>
    <p:sldId id="296" r:id="rId8"/>
    <p:sldId id="297" r:id="rId9"/>
    <p:sldId id="302" r:id="rId10"/>
    <p:sldId id="298" r:id="rId11"/>
    <p:sldId id="300" r:id="rId12"/>
    <p:sldId id="301" r:id="rId13"/>
    <p:sldId id="299" r:id="rId14"/>
    <p:sldId id="287" r:id="rId15"/>
    <p:sldId id="288" r:id="rId16"/>
    <p:sldId id="289" r:id="rId17"/>
    <p:sldId id="290" r:id="rId18"/>
    <p:sldId id="291" r:id="rId19"/>
    <p:sldId id="292" r:id="rId20"/>
    <p:sldId id="293" r:id="rId21"/>
    <p:sldId id="294" r:id="rId22"/>
    <p:sldId id="295" r:id="rId23"/>
    <p:sldId id="281" r:id="rId24"/>
    <p:sldId id="284" r:id="rId25"/>
    <p:sldId id="285"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5141" autoAdjust="0"/>
  </p:normalViewPr>
  <p:slideViewPr>
    <p:cSldViewPr snapToGrid="0">
      <p:cViewPr varScale="1">
        <p:scale>
          <a:sx n="71" d="100"/>
          <a:sy n="71" d="100"/>
        </p:scale>
        <p:origin x="84" y="46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84876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98036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767678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96DFF08F-DC6B-4601-B491-B0F83F6DD2DA}" type="datetimeFigureOut">
              <a:rPr lang="en-US" smtClean="0"/>
              <a:pPr/>
              <a:t>4/21/2017</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FAB73BC-B049-4115-A692-8D63A059BFB8}" type="slidenum">
              <a:rPr lang="en-US" smtClean="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57719283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376256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6DFF08F-DC6B-4601-B491-B0F83F6DD2DA}" type="datetimeFigureOut">
              <a:rPr lang="en-US" smtClean="0"/>
              <a:t>4/21/2017</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FAB73BC-B049-4115-A692-8D63A059BFB8}" type="slidenum">
              <a:rPr lang="en-US" smtClean="0"/>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91514300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33050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921666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19920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121010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6DFF08F-DC6B-4601-B491-B0F83F6DD2DA}" type="datetimeFigureOut">
              <a:rPr lang="en-US" smtClean="0"/>
              <a:t>4/21/2017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FAB73BC-B049-4115-A692-8D63A059BFB8}"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18089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188114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6DFF08F-DC6B-4601-B491-B0F83F6DD2DA}" type="datetimeFigureOut">
              <a:rPr lang="en-US" smtClean="0"/>
              <a:t>4/21/2017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FAB73BC-B049-4115-A692-8D63A059BFB8}"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074768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32642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29835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0114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4407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493307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933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55820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58732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29534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96DFF08F-DC6B-4601-B491-B0F83F6DD2DA}" type="datetimeFigureOut">
              <a:rPr lang="en-US" smtClean="0"/>
              <a:pPr/>
              <a:t>4/21/2017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7943835"/>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6DFF08F-DC6B-4601-B491-B0F83F6DD2DA}" type="datetimeFigureOut">
              <a:rPr lang="en-US" smtClean="0"/>
              <a:pPr/>
              <a:t>4/21/2017</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FAB73BC-B049-4115-A692-8D63A059BFB8}" type="slidenum">
              <a:rPr lang="en-US" smtClean="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06121699"/>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Calibri" panose="020F0502020204030204" pitchFamily="34" charset="0"/>
              </a:rPr>
              <a:t>Graduation Rate Training</a:t>
            </a:r>
            <a:endParaRPr lang="en-US" dirty="0">
              <a:latin typeface="Calibri" panose="020F0502020204030204" pitchFamily="34" charset="0"/>
            </a:endParaRPr>
          </a:p>
        </p:txBody>
      </p:sp>
      <p:sp>
        <p:nvSpPr>
          <p:cNvPr id="3" name="Subtitle 2"/>
          <p:cNvSpPr>
            <a:spLocks noGrp="1"/>
          </p:cNvSpPr>
          <p:nvPr>
            <p:ph type="subTitle" idx="1"/>
          </p:nvPr>
        </p:nvSpPr>
        <p:spPr/>
        <p:txBody>
          <a:bodyPr/>
          <a:lstStyle/>
          <a:p>
            <a:r>
              <a:rPr lang="en-US" dirty="0" smtClean="0">
                <a:latin typeface="Calibri" panose="020F0502020204030204" pitchFamily="34" charset="0"/>
              </a:rPr>
              <a:t>Training for LEA Registrars and Data Specialists</a:t>
            </a:r>
            <a:endParaRPr lang="en-US" dirty="0">
              <a:latin typeface="Calibri" panose="020F0502020204030204" pitchFamily="34" charset="0"/>
            </a:endParaRPr>
          </a:p>
        </p:txBody>
      </p:sp>
    </p:spTree>
    <p:extLst>
      <p:ext uri="{BB962C8B-B14F-4D97-AF65-F5344CB8AC3E}">
        <p14:creationId xmlns:p14="http://schemas.microsoft.com/office/powerpoint/2010/main" val="38214159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906"/>
            <a:ext cx="9601200" cy="1485900"/>
          </a:xfrm>
        </p:spPr>
        <p:txBody>
          <a:bodyPr/>
          <a:lstStyle/>
          <a:p>
            <a:r>
              <a:rPr lang="en-US" dirty="0" smtClean="0">
                <a:latin typeface="Calibri" panose="020F0502020204030204" pitchFamily="34" charset="0"/>
              </a:rPr>
              <a:t>Scenario</a:t>
            </a:r>
            <a:r>
              <a:rPr lang="en-US" baseline="0" dirty="0" smtClean="0">
                <a:latin typeface="Calibri" panose="020F0502020204030204" pitchFamily="34" charset="0"/>
              </a:rPr>
              <a:t> 3:</a:t>
            </a:r>
            <a:endParaRPr lang="en-US" dirty="0">
              <a:latin typeface="Calibri" panose="020F0502020204030204" pitchFamily="34" charset="0"/>
            </a:endParaRPr>
          </a:p>
        </p:txBody>
      </p:sp>
      <p:sp>
        <p:nvSpPr>
          <p:cNvPr id="3" name="Content Placeholder 2"/>
          <p:cNvSpPr>
            <a:spLocks noGrp="1"/>
          </p:cNvSpPr>
          <p:nvPr>
            <p:ph idx="1"/>
          </p:nvPr>
        </p:nvSpPr>
        <p:spPr>
          <a:xfrm>
            <a:off x="1511300" y="1377950"/>
            <a:ext cx="9601200" cy="1891650"/>
          </a:xfrm>
        </p:spPr>
        <p:txBody>
          <a:bodyPr>
            <a:normAutofit/>
          </a:bodyPr>
          <a:lstStyle/>
          <a:p>
            <a:r>
              <a:rPr lang="en-US" sz="3000" dirty="0" smtClean="0">
                <a:latin typeface="Calibri" panose="020F0502020204030204" pitchFamily="34" charset="0"/>
              </a:rPr>
              <a:t>A student attends two schools simultaneously. One school indicates they have graduated the student. The student is included in the graduating school’s rate.</a:t>
            </a:r>
          </a:p>
        </p:txBody>
      </p:sp>
      <p:pic>
        <p:nvPicPr>
          <p:cNvPr id="18" name="Content Placeholder 3" descr="Student simultaneously attends high school A and high school B.  High school A graduates the student.  High School A is credited with the student's graduation." title="Descriptive Illustratio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1559" y="4145928"/>
            <a:ext cx="885949" cy="889395"/>
          </a:xfrm>
          <a:prstGeom prst="rect">
            <a:avLst/>
          </a:prstGeom>
        </p:spPr>
      </p:pic>
      <p:cxnSp>
        <p:nvCxnSpPr>
          <p:cNvPr id="22" name="Straight Arrow Connector 21" title="Arrow"/>
          <p:cNvCxnSpPr/>
          <p:nvPr/>
        </p:nvCxnSpPr>
        <p:spPr>
          <a:xfrm flipV="1">
            <a:off x="3192177" y="4357124"/>
            <a:ext cx="558007" cy="41309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19" name="Picture 18" descr="Attended school year 2016 and submitted graduation code." title="High School A"/>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056704" y="3457140"/>
            <a:ext cx="1224862" cy="1141407"/>
          </a:xfrm>
          <a:prstGeom prst="rect">
            <a:avLst/>
          </a:prstGeom>
          <a:solidFill>
            <a:srgbClr val="FF0000"/>
          </a:solidFill>
        </p:spPr>
      </p:pic>
      <p:sp>
        <p:nvSpPr>
          <p:cNvPr id="20" name="TextBox 19"/>
          <p:cNvSpPr txBox="1"/>
          <p:nvPr/>
        </p:nvSpPr>
        <p:spPr>
          <a:xfrm rot="10800000" flipH="1" flipV="1">
            <a:off x="4497091" y="3833834"/>
            <a:ext cx="307029" cy="400110"/>
          </a:xfrm>
          <a:prstGeom prst="rect">
            <a:avLst/>
          </a:prstGeom>
          <a:noFill/>
        </p:spPr>
        <p:txBody>
          <a:bodyPr wrap="square" rtlCol="0">
            <a:spAutoFit/>
          </a:bodyPr>
          <a:lstStyle/>
          <a:p>
            <a:r>
              <a:rPr lang="en-US" sz="2000" b="1" dirty="0" smtClean="0">
                <a:latin typeface="Calibri" panose="020F0502020204030204" pitchFamily="34" charset="0"/>
              </a:rPr>
              <a:t>A</a:t>
            </a:r>
            <a:endParaRPr lang="en-US" sz="2000" b="1" dirty="0">
              <a:latin typeface="Calibri" panose="020F0502020204030204" pitchFamily="34" charset="0"/>
            </a:endParaRPr>
          </a:p>
        </p:txBody>
      </p:sp>
      <p:sp>
        <p:nvSpPr>
          <p:cNvPr id="29" name="TextBox 28"/>
          <p:cNvSpPr txBox="1"/>
          <p:nvPr/>
        </p:nvSpPr>
        <p:spPr>
          <a:xfrm>
            <a:off x="5205815" y="3567011"/>
            <a:ext cx="2184234" cy="1015663"/>
          </a:xfrm>
          <a:prstGeom prst="rect">
            <a:avLst/>
          </a:prstGeom>
          <a:noFill/>
        </p:spPr>
        <p:txBody>
          <a:bodyPr wrap="square" rtlCol="0">
            <a:spAutoFit/>
          </a:bodyPr>
          <a:lstStyle/>
          <a:p>
            <a:pPr algn="ctr"/>
            <a:r>
              <a:rPr lang="en-US" sz="2000" dirty="0" smtClean="0">
                <a:latin typeface="Calibri" panose="020F0502020204030204" pitchFamily="34" charset="0"/>
              </a:rPr>
              <a:t>Attended 2016</a:t>
            </a:r>
          </a:p>
          <a:p>
            <a:pPr algn="ctr"/>
            <a:r>
              <a:rPr lang="en-US" sz="2000" dirty="0" smtClean="0">
                <a:latin typeface="Calibri" panose="020F0502020204030204" pitchFamily="34" charset="0"/>
              </a:rPr>
              <a:t>Submitted</a:t>
            </a:r>
          </a:p>
          <a:p>
            <a:pPr algn="ctr"/>
            <a:r>
              <a:rPr lang="en-US" sz="2000" dirty="0" smtClean="0">
                <a:latin typeface="Calibri" panose="020F0502020204030204" pitchFamily="34" charset="0"/>
              </a:rPr>
              <a:t>Graduation</a:t>
            </a:r>
          </a:p>
        </p:txBody>
      </p:sp>
      <p:cxnSp>
        <p:nvCxnSpPr>
          <p:cNvPr id="21" name="Straight Arrow Connector 20" title="Arrow"/>
          <p:cNvCxnSpPr/>
          <p:nvPr/>
        </p:nvCxnSpPr>
        <p:spPr>
          <a:xfrm>
            <a:off x="3192177" y="4909692"/>
            <a:ext cx="558007" cy="33437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23" name="Picture 22" descr="Attended 2016.  No Graduation." title="High School B"/>
          <p:cNvPicPr>
            <a:picLocks noChangeAspect="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4038176" y="4935467"/>
            <a:ext cx="1224862" cy="1141407"/>
          </a:xfrm>
          <a:prstGeom prst="rect">
            <a:avLst/>
          </a:prstGeom>
          <a:solidFill>
            <a:srgbClr val="FF0000"/>
          </a:solidFill>
        </p:spPr>
      </p:pic>
      <p:sp>
        <p:nvSpPr>
          <p:cNvPr id="24" name="TextBox 23"/>
          <p:cNvSpPr txBox="1"/>
          <p:nvPr/>
        </p:nvSpPr>
        <p:spPr>
          <a:xfrm rot="10800000" flipH="1" flipV="1">
            <a:off x="4465942" y="5272670"/>
            <a:ext cx="369329" cy="400110"/>
          </a:xfrm>
          <a:prstGeom prst="rect">
            <a:avLst/>
          </a:prstGeom>
          <a:noFill/>
        </p:spPr>
        <p:txBody>
          <a:bodyPr wrap="square" rtlCol="0">
            <a:spAutoFit/>
          </a:bodyPr>
          <a:lstStyle/>
          <a:p>
            <a:r>
              <a:rPr lang="en-US" sz="2000" b="1" dirty="0" smtClean="0">
                <a:latin typeface="Calibri" panose="020F0502020204030204" pitchFamily="34" charset="0"/>
              </a:rPr>
              <a:t>B</a:t>
            </a:r>
            <a:endParaRPr lang="en-US" sz="2000" b="1" dirty="0">
              <a:latin typeface="Calibri" panose="020F0502020204030204" pitchFamily="34" charset="0"/>
            </a:endParaRPr>
          </a:p>
        </p:txBody>
      </p:sp>
      <p:sp>
        <p:nvSpPr>
          <p:cNvPr id="30" name="TextBox 29"/>
          <p:cNvSpPr txBox="1"/>
          <p:nvPr/>
        </p:nvSpPr>
        <p:spPr>
          <a:xfrm>
            <a:off x="5227759" y="5035323"/>
            <a:ext cx="2184234" cy="707886"/>
          </a:xfrm>
          <a:prstGeom prst="rect">
            <a:avLst/>
          </a:prstGeom>
          <a:noFill/>
        </p:spPr>
        <p:txBody>
          <a:bodyPr wrap="square" rtlCol="0">
            <a:spAutoFit/>
          </a:bodyPr>
          <a:lstStyle/>
          <a:p>
            <a:pPr algn="ctr"/>
            <a:r>
              <a:rPr lang="en-US" sz="2000" dirty="0" smtClean="0">
                <a:latin typeface="Calibri" panose="020F0502020204030204" pitchFamily="34" charset="0"/>
              </a:rPr>
              <a:t>Attended 2016</a:t>
            </a:r>
          </a:p>
          <a:p>
            <a:pPr algn="ctr"/>
            <a:r>
              <a:rPr lang="en-US" sz="2000" dirty="0" smtClean="0">
                <a:latin typeface="Calibri" panose="020F0502020204030204" pitchFamily="34" charset="0"/>
              </a:rPr>
              <a:t>No Graduation</a:t>
            </a:r>
          </a:p>
        </p:txBody>
      </p:sp>
      <p:cxnSp>
        <p:nvCxnSpPr>
          <p:cNvPr id="27" name="Straight Arrow Connector 26" title="Arrow"/>
          <p:cNvCxnSpPr/>
          <p:nvPr/>
        </p:nvCxnSpPr>
        <p:spPr>
          <a:xfrm>
            <a:off x="7323347" y="4770214"/>
            <a:ext cx="640458"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25" name="Picture 24" title="High School A Credited with Graduatio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8601576" y="3768285"/>
            <a:ext cx="1224862" cy="1141407"/>
          </a:xfrm>
          <a:prstGeom prst="rect">
            <a:avLst/>
          </a:prstGeom>
          <a:solidFill>
            <a:srgbClr val="FF0000"/>
          </a:solidFill>
        </p:spPr>
      </p:pic>
      <p:sp>
        <p:nvSpPr>
          <p:cNvPr id="26" name="TextBox 25"/>
          <p:cNvSpPr txBox="1"/>
          <p:nvPr/>
        </p:nvSpPr>
        <p:spPr>
          <a:xfrm rot="10800000" flipH="1" flipV="1">
            <a:off x="9029342" y="4132731"/>
            <a:ext cx="369329" cy="400110"/>
          </a:xfrm>
          <a:prstGeom prst="rect">
            <a:avLst/>
          </a:prstGeom>
          <a:noFill/>
        </p:spPr>
        <p:txBody>
          <a:bodyPr wrap="square" rtlCol="0">
            <a:spAutoFit/>
          </a:bodyPr>
          <a:lstStyle/>
          <a:p>
            <a:r>
              <a:rPr lang="en-US" sz="2000" b="1" dirty="0">
                <a:latin typeface="Calibri" panose="020F0502020204030204" pitchFamily="34" charset="0"/>
              </a:rPr>
              <a:t>A</a:t>
            </a:r>
          </a:p>
        </p:txBody>
      </p:sp>
      <p:sp>
        <p:nvSpPr>
          <p:cNvPr id="28" name="TextBox 27"/>
          <p:cNvSpPr txBox="1"/>
          <p:nvPr/>
        </p:nvSpPr>
        <p:spPr>
          <a:xfrm>
            <a:off x="8257424" y="4897287"/>
            <a:ext cx="1913167" cy="1015663"/>
          </a:xfrm>
          <a:prstGeom prst="rect">
            <a:avLst/>
          </a:prstGeom>
          <a:noFill/>
        </p:spPr>
        <p:txBody>
          <a:bodyPr wrap="square" rtlCol="0">
            <a:spAutoFit/>
          </a:bodyPr>
          <a:lstStyle/>
          <a:p>
            <a:pPr algn="ctr"/>
            <a:r>
              <a:rPr lang="en-US" sz="2000" dirty="0" smtClean="0">
                <a:latin typeface="Calibri" panose="020F0502020204030204" pitchFamily="34" charset="0"/>
              </a:rPr>
              <a:t>School A Credited with Graduation</a:t>
            </a:r>
            <a:endParaRPr lang="en-US" sz="2000" dirty="0">
              <a:latin typeface="Calibri" panose="020F0502020204030204" pitchFamily="34" charset="0"/>
            </a:endParaRPr>
          </a:p>
        </p:txBody>
      </p:sp>
    </p:spTree>
    <p:extLst>
      <p:ext uri="{BB962C8B-B14F-4D97-AF65-F5344CB8AC3E}">
        <p14:creationId xmlns:p14="http://schemas.microsoft.com/office/powerpoint/2010/main" val="425891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Scenario 4:</a:t>
            </a:r>
            <a:endParaRPr lang="en-US" dirty="0">
              <a:latin typeface="Calibri" panose="020F0502020204030204" pitchFamily="34" charset="0"/>
            </a:endParaRPr>
          </a:p>
        </p:txBody>
      </p:sp>
      <p:sp>
        <p:nvSpPr>
          <p:cNvPr id="3" name="Content Placeholder 2"/>
          <p:cNvSpPr>
            <a:spLocks noGrp="1"/>
          </p:cNvSpPr>
          <p:nvPr>
            <p:ph idx="1"/>
          </p:nvPr>
        </p:nvSpPr>
        <p:spPr>
          <a:xfrm>
            <a:off x="1554710" y="1374173"/>
            <a:ext cx="9601200" cy="1707505"/>
          </a:xfrm>
        </p:spPr>
        <p:txBody>
          <a:bodyPr>
            <a:normAutofit fontScale="92500" lnSpcReduction="10000"/>
          </a:bodyPr>
          <a:lstStyle/>
          <a:p>
            <a:r>
              <a:rPr lang="en-US" sz="3200" dirty="0" smtClean="0">
                <a:latin typeface="Calibri" panose="020F0502020204030204" pitchFamily="34" charset="0"/>
              </a:rPr>
              <a:t>A </a:t>
            </a:r>
            <a:r>
              <a:rPr lang="en-US" sz="3200" dirty="0">
                <a:latin typeface="Calibri" panose="020F0502020204030204" pitchFamily="34" charset="0"/>
              </a:rPr>
              <a:t>student attends two schools simultaneously. </a:t>
            </a:r>
            <a:r>
              <a:rPr lang="en-US" sz="3200" dirty="0" smtClean="0">
                <a:latin typeface="Calibri" panose="020F0502020204030204" pitchFamily="34" charset="0"/>
              </a:rPr>
              <a:t>Neither school graduates the student. One </a:t>
            </a:r>
            <a:r>
              <a:rPr lang="en-US" sz="3200" dirty="0">
                <a:latin typeface="Calibri" panose="020F0502020204030204" pitchFamily="34" charset="0"/>
              </a:rPr>
              <a:t>school indicates </a:t>
            </a:r>
            <a:r>
              <a:rPr lang="en-US" sz="3200" dirty="0" smtClean="0">
                <a:latin typeface="Calibri" panose="020F0502020204030204" pitchFamily="34" charset="0"/>
              </a:rPr>
              <a:t>they are ‘not the school of record’. The student is included in the rate for the school marked as the ‘school of record’.</a:t>
            </a:r>
          </a:p>
        </p:txBody>
      </p:sp>
      <p:pic>
        <p:nvPicPr>
          <p:cNvPr id="18" name="Content Placeholder 3" descr="Student simultaneously attends high school A and high school B.  High school A is marked 'Not School of Record' and high school B marked 'School of Record'.  School B credited with graduation." title="Descriptive Illustratio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39826" y="3725166"/>
            <a:ext cx="885949" cy="889395"/>
          </a:xfrm>
          <a:prstGeom prst="rect">
            <a:avLst/>
          </a:prstGeom>
        </p:spPr>
      </p:pic>
      <p:cxnSp>
        <p:nvCxnSpPr>
          <p:cNvPr id="22" name="Straight Arrow Connector 21" title="Arrow"/>
          <p:cNvCxnSpPr/>
          <p:nvPr/>
        </p:nvCxnSpPr>
        <p:spPr>
          <a:xfrm flipV="1">
            <a:off x="3160444" y="3936362"/>
            <a:ext cx="558007" cy="41309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19" name="Picture 18" descr="Attended 2016. Not school of record." title="School A"/>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024971" y="3036378"/>
            <a:ext cx="1224862" cy="1141407"/>
          </a:xfrm>
          <a:prstGeom prst="rect">
            <a:avLst/>
          </a:prstGeom>
          <a:solidFill>
            <a:srgbClr val="FF0000"/>
          </a:solidFill>
        </p:spPr>
      </p:pic>
      <p:sp>
        <p:nvSpPr>
          <p:cNvPr id="20" name="TextBox 19"/>
          <p:cNvSpPr txBox="1"/>
          <p:nvPr/>
        </p:nvSpPr>
        <p:spPr>
          <a:xfrm rot="10800000" flipH="1" flipV="1">
            <a:off x="4450868" y="3426541"/>
            <a:ext cx="307028" cy="400110"/>
          </a:xfrm>
          <a:prstGeom prst="rect">
            <a:avLst/>
          </a:prstGeom>
          <a:noFill/>
        </p:spPr>
        <p:txBody>
          <a:bodyPr wrap="square" rtlCol="0">
            <a:spAutoFit/>
          </a:bodyPr>
          <a:lstStyle/>
          <a:p>
            <a:r>
              <a:rPr lang="en-US" sz="2000" b="1" dirty="0" smtClean="0">
                <a:latin typeface="Calibri" panose="020F0502020204030204" pitchFamily="34" charset="0"/>
              </a:rPr>
              <a:t>A</a:t>
            </a:r>
            <a:endParaRPr lang="en-US" sz="2000" b="1" dirty="0">
              <a:latin typeface="Calibri" panose="020F0502020204030204" pitchFamily="34" charset="0"/>
            </a:endParaRPr>
          </a:p>
        </p:txBody>
      </p:sp>
      <p:sp>
        <p:nvSpPr>
          <p:cNvPr id="29" name="TextBox 28"/>
          <p:cNvSpPr txBox="1"/>
          <p:nvPr/>
        </p:nvSpPr>
        <p:spPr>
          <a:xfrm>
            <a:off x="5127553" y="3108331"/>
            <a:ext cx="2362461" cy="1323439"/>
          </a:xfrm>
          <a:prstGeom prst="rect">
            <a:avLst/>
          </a:prstGeom>
          <a:noFill/>
        </p:spPr>
        <p:txBody>
          <a:bodyPr wrap="square" rtlCol="0">
            <a:spAutoFit/>
          </a:bodyPr>
          <a:lstStyle/>
          <a:p>
            <a:pPr algn="ctr"/>
            <a:r>
              <a:rPr lang="en-US" sz="2000" dirty="0" smtClean="0">
                <a:latin typeface="Calibri" panose="020F0502020204030204" pitchFamily="34" charset="0"/>
              </a:rPr>
              <a:t>Attended 2016</a:t>
            </a:r>
          </a:p>
          <a:p>
            <a:pPr algn="ctr"/>
            <a:r>
              <a:rPr lang="en-US" sz="2000" dirty="0" smtClean="0">
                <a:latin typeface="Calibri" panose="020F0502020204030204" pitchFamily="34" charset="0"/>
              </a:rPr>
              <a:t>Submitted</a:t>
            </a:r>
          </a:p>
          <a:p>
            <a:pPr algn="ctr"/>
            <a:r>
              <a:rPr lang="en-US" sz="2000" dirty="0" smtClean="0">
                <a:latin typeface="Calibri" panose="020F0502020204030204" pitchFamily="34" charset="0"/>
              </a:rPr>
              <a:t>‘Not School of Record’</a:t>
            </a:r>
          </a:p>
        </p:txBody>
      </p:sp>
      <p:cxnSp>
        <p:nvCxnSpPr>
          <p:cNvPr id="21" name="Straight Arrow Connector 20" title="Arrow"/>
          <p:cNvCxnSpPr/>
          <p:nvPr/>
        </p:nvCxnSpPr>
        <p:spPr>
          <a:xfrm>
            <a:off x="3160444" y="4488930"/>
            <a:ext cx="558007" cy="33437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23" name="Picture 22" descr="Attended 2016.  School of Record." title="School B"/>
          <p:cNvPicPr>
            <a:picLocks noChangeAspect="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4006443" y="4514705"/>
            <a:ext cx="1224862" cy="1141407"/>
          </a:xfrm>
          <a:prstGeom prst="rect">
            <a:avLst/>
          </a:prstGeom>
          <a:solidFill>
            <a:srgbClr val="FF0000"/>
          </a:solidFill>
        </p:spPr>
      </p:pic>
      <p:sp>
        <p:nvSpPr>
          <p:cNvPr id="24" name="TextBox 23"/>
          <p:cNvSpPr txBox="1"/>
          <p:nvPr/>
        </p:nvSpPr>
        <p:spPr>
          <a:xfrm rot="10800000" flipH="1" flipV="1">
            <a:off x="4452737" y="4877053"/>
            <a:ext cx="369329" cy="400110"/>
          </a:xfrm>
          <a:prstGeom prst="rect">
            <a:avLst/>
          </a:prstGeom>
          <a:noFill/>
        </p:spPr>
        <p:txBody>
          <a:bodyPr wrap="square" rtlCol="0">
            <a:spAutoFit/>
          </a:bodyPr>
          <a:lstStyle/>
          <a:p>
            <a:r>
              <a:rPr lang="en-US" sz="2000" b="1" dirty="0" smtClean="0">
                <a:latin typeface="Calibri" panose="020F0502020204030204" pitchFamily="34" charset="0"/>
              </a:rPr>
              <a:t>B</a:t>
            </a:r>
            <a:endParaRPr lang="en-US" sz="2000" b="1" dirty="0">
              <a:latin typeface="Calibri" panose="020F0502020204030204" pitchFamily="34" charset="0"/>
            </a:endParaRPr>
          </a:p>
        </p:txBody>
      </p:sp>
      <p:sp>
        <p:nvSpPr>
          <p:cNvPr id="30" name="TextBox 29"/>
          <p:cNvSpPr txBox="1"/>
          <p:nvPr/>
        </p:nvSpPr>
        <p:spPr>
          <a:xfrm>
            <a:off x="5307516" y="4612585"/>
            <a:ext cx="2095589" cy="707886"/>
          </a:xfrm>
          <a:prstGeom prst="rect">
            <a:avLst/>
          </a:prstGeom>
          <a:noFill/>
        </p:spPr>
        <p:txBody>
          <a:bodyPr wrap="square" rtlCol="0">
            <a:spAutoFit/>
          </a:bodyPr>
          <a:lstStyle/>
          <a:p>
            <a:pPr algn="ctr"/>
            <a:r>
              <a:rPr lang="en-US" sz="2000" dirty="0" smtClean="0">
                <a:latin typeface="Calibri" panose="020F0502020204030204" pitchFamily="34" charset="0"/>
              </a:rPr>
              <a:t>Attended 2016</a:t>
            </a:r>
            <a:endParaRPr lang="en-US" sz="2000" dirty="0">
              <a:latin typeface="Calibri" panose="020F0502020204030204" pitchFamily="34" charset="0"/>
            </a:endParaRPr>
          </a:p>
          <a:p>
            <a:pPr algn="ctr"/>
            <a:r>
              <a:rPr lang="en-US" sz="2000" dirty="0" smtClean="0">
                <a:latin typeface="Calibri" panose="020F0502020204030204" pitchFamily="34" charset="0"/>
              </a:rPr>
              <a:t>School of Record</a:t>
            </a:r>
          </a:p>
        </p:txBody>
      </p:sp>
      <p:cxnSp>
        <p:nvCxnSpPr>
          <p:cNvPr id="27" name="Straight Arrow Connector 26" title="Arrow"/>
          <p:cNvCxnSpPr/>
          <p:nvPr/>
        </p:nvCxnSpPr>
        <p:spPr>
          <a:xfrm>
            <a:off x="7291614" y="4349452"/>
            <a:ext cx="640458"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25" name="Picture 24" title="School B Credited with Graduation"/>
          <p:cNvPicPr>
            <a:picLocks noChangeAspect="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8569843" y="3347523"/>
            <a:ext cx="1224862" cy="1141407"/>
          </a:xfrm>
          <a:prstGeom prst="rect">
            <a:avLst/>
          </a:prstGeom>
          <a:solidFill>
            <a:srgbClr val="FF0000"/>
          </a:solidFill>
        </p:spPr>
      </p:pic>
      <p:sp>
        <p:nvSpPr>
          <p:cNvPr id="26" name="TextBox 25"/>
          <p:cNvSpPr txBox="1"/>
          <p:nvPr/>
        </p:nvSpPr>
        <p:spPr>
          <a:xfrm rot="10800000" flipH="1" flipV="1">
            <a:off x="9014160" y="3742797"/>
            <a:ext cx="336228" cy="400110"/>
          </a:xfrm>
          <a:prstGeom prst="rect">
            <a:avLst/>
          </a:prstGeom>
          <a:noFill/>
        </p:spPr>
        <p:txBody>
          <a:bodyPr wrap="square" rtlCol="0">
            <a:spAutoFit/>
          </a:bodyPr>
          <a:lstStyle/>
          <a:p>
            <a:r>
              <a:rPr lang="en-US" sz="2000" b="1" dirty="0">
                <a:latin typeface="Calibri" panose="020F0502020204030204" pitchFamily="34" charset="0"/>
              </a:rPr>
              <a:t>B</a:t>
            </a:r>
          </a:p>
        </p:txBody>
      </p:sp>
      <p:sp>
        <p:nvSpPr>
          <p:cNvPr id="28" name="TextBox 27"/>
          <p:cNvSpPr txBox="1"/>
          <p:nvPr/>
        </p:nvSpPr>
        <p:spPr>
          <a:xfrm>
            <a:off x="8225691" y="4476525"/>
            <a:ext cx="1913167" cy="1015663"/>
          </a:xfrm>
          <a:prstGeom prst="rect">
            <a:avLst/>
          </a:prstGeom>
          <a:noFill/>
        </p:spPr>
        <p:txBody>
          <a:bodyPr wrap="square" rtlCol="0">
            <a:spAutoFit/>
          </a:bodyPr>
          <a:lstStyle/>
          <a:p>
            <a:pPr algn="ctr"/>
            <a:r>
              <a:rPr lang="en-US" sz="2000" dirty="0" smtClean="0">
                <a:latin typeface="Calibri" panose="020F0502020204030204" pitchFamily="34" charset="0"/>
              </a:rPr>
              <a:t>School B Credited with Graduation</a:t>
            </a:r>
            <a:endParaRPr lang="en-US" sz="2000" dirty="0">
              <a:latin typeface="Calibri" panose="020F0502020204030204" pitchFamily="34" charset="0"/>
            </a:endParaRPr>
          </a:p>
        </p:txBody>
      </p:sp>
      <p:sp>
        <p:nvSpPr>
          <p:cNvPr id="4" name="TextBox 3"/>
          <p:cNvSpPr txBox="1"/>
          <p:nvPr/>
        </p:nvSpPr>
        <p:spPr>
          <a:xfrm>
            <a:off x="1112651" y="5799964"/>
            <a:ext cx="10856686" cy="923330"/>
          </a:xfrm>
          <a:prstGeom prst="rect">
            <a:avLst/>
          </a:prstGeom>
          <a:noFill/>
        </p:spPr>
        <p:txBody>
          <a:bodyPr wrap="square" rtlCol="0">
            <a:spAutoFit/>
          </a:bodyPr>
          <a:lstStyle/>
          <a:p>
            <a:r>
              <a:rPr lang="en-US" dirty="0">
                <a:solidFill>
                  <a:srgbClr val="C00000"/>
                </a:solidFill>
                <a:latin typeface="Calibri" panose="020F0502020204030204" pitchFamily="34" charset="0"/>
              </a:rPr>
              <a:t> </a:t>
            </a:r>
            <a:r>
              <a:rPr lang="en-US" dirty="0" smtClean="0">
                <a:solidFill>
                  <a:srgbClr val="C00000"/>
                </a:solidFill>
                <a:latin typeface="Calibri" panose="020F0502020204030204" pitchFamily="34" charset="0"/>
              </a:rPr>
              <a:t>A school will not receive regular funding for a student if the school is marked as ‘Not School of Record’.  A school should only be marked as ‘not school of record’ in a few circumstances.  Typically it is marked if the school is an SOEP provider.</a:t>
            </a:r>
            <a:endParaRPr lang="en-US" dirty="0">
              <a:solidFill>
                <a:srgbClr val="C00000"/>
              </a:solidFill>
              <a:latin typeface="Calibri" panose="020F0502020204030204" pitchFamily="34" charset="0"/>
            </a:endParaRPr>
          </a:p>
        </p:txBody>
      </p:sp>
    </p:spTree>
    <p:extLst>
      <p:ext uri="{BB962C8B-B14F-4D97-AF65-F5344CB8AC3E}">
        <p14:creationId xmlns:p14="http://schemas.microsoft.com/office/powerpoint/2010/main" val="1205986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Scenario</a:t>
            </a:r>
            <a:r>
              <a:rPr lang="en-US" baseline="0" dirty="0" smtClean="0">
                <a:latin typeface="Calibri" panose="020F0502020204030204" pitchFamily="34" charset="0"/>
              </a:rPr>
              <a:t> 5:</a:t>
            </a:r>
            <a:endParaRPr lang="en-US" dirty="0">
              <a:latin typeface="Calibri" panose="020F0502020204030204" pitchFamily="34" charset="0"/>
            </a:endParaRPr>
          </a:p>
        </p:txBody>
      </p:sp>
      <p:sp>
        <p:nvSpPr>
          <p:cNvPr id="3" name="Content Placeholder 2"/>
          <p:cNvSpPr>
            <a:spLocks noGrp="1"/>
          </p:cNvSpPr>
          <p:nvPr>
            <p:ph idx="1"/>
          </p:nvPr>
        </p:nvSpPr>
        <p:spPr>
          <a:xfrm>
            <a:off x="1422400" y="1403349"/>
            <a:ext cx="9601200" cy="1985937"/>
          </a:xfrm>
        </p:spPr>
        <p:txBody>
          <a:bodyPr>
            <a:normAutofit fontScale="92500" lnSpcReduction="20000"/>
          </a:bodyPr>
          <a:lstStyle/>
          <a:p>
            <a:r>
              <a:rPr lang="en-US" sz="3200" dirty="0" smtClean="0">
                <a:latin typeface="Calibri" panose="020F0502020204030204" pitchFamily="34" charset="0"/>
              </a:rPr>
              <a:t>A student attends two high schools at the same time. Neither school graduates the student, and neither school submits as ‘not school of record’. The school with the latest Exit Date (as entered in the SIS system) will be the graduating school.</a:t>
            </a:r>
          </a:p>
        </p:txBody>
      </p:sp>
      <p:pic>
        <p:nvPicPr>
          <p:cNvPr id="18" name="Content Placeholder 3" descr="Student simultaneously attends high school A and high school B.  Both schools are the school of record.  High school b exits the student after high school a.  High school B is credited with the student's graduation." title="Descriptive Illustratio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62382" y="4401724"/>
            <a:ext cx="885949" cy="889395"/>
          </a:xfrm>
          <a:prstGeom prst="rect">
            <a:avLst/>
          </a:prstGeom>
        </p:spPr>
      </p:pic>
      <p:cxnSp>
        <p:nvCxnSpPr>
          <p:cNvPr id="22" name="Straight Arrow Connector 21" title="Arrow"/>
          <p:cNvCxnSpPr/>
          <p:nvPr/>
        </p:nvCxnSpPr>
        <p:spPr>
          <a:xfrm flipV="1">
            <a:off x="3183000" y="4612920"/>
            <a:ext cx="558007" cy="41309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19" name="Picture 18" descr="Attended 2016.  Exit date 6/03." title="School A"/>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047527" y="3712936"/>
            <a:ext cx="1224862" cy="1141407"/>
          </a:xfrm>
          <a:prstGeom prst="rect">
            <a:avLst/>
          </a:prstGeom>
          <a:solidFill>
            <a:srgbClr val="FF0000"/>
          </a:solidFill>
        </p:spPr>
      </p:pic>
      <p:sp>
        <p:nvSpPr>
          <p:cNvPr id="20" name="TextBox 19"/>
          <p:cNvSpPr txBox="1"/>
          <p:nvPr/>
        </p:nvSpPr>
        <p:spPr>
          <a:xfrm rot="10800000" flipH="1" flipV="1">
            <a:off x="4487914" y="4071129"/>
            <a:ext cx="307029" cy="400110"/>
          </a:xfrm>
          <a:prstGeom prst="rect">
            <a:avLst/>
          </a:prstGeom>
          <a:noFill/>
        </p:spPr>
        <p:txBody>
          <a:bodyPr wrap="square" rtlCol="0">
            <a:spAutoFit/>
          </a:bodyPr>
          <a:lstStyle/>
          <a:p>
            <a:r>
              <a:rPr lang="en-US" sz="2000" b="1" dirty="0" smtClean="0">
                <a:latin typeface="Calibri" panose="020F0502020204030204" pitchFamily="34" charset="0"/>
              </a:rPr>
              <a:t>A</a:t>
            </a:r>
            <a:endParaRPr lang="en-US" sz="2000" b="1" dirty="0">
              <a:latin typeface="Calibri" panose="020F0502020204030204" pitchFamily="34" charset="0"/>
            </a:endParaRPr>
          </a:p>
        </p:txBody>
      </p:sp>
      <p:sp>
        <p:nvSpPr>
          <p:cNvPr id="29" name="TextBox 28"/>
          <p:cNvSpPr txBox="1"/>
          <p:nvPr/>
        </p:nvSpPr>
        <p:spPr>
          <a:xfrm>
            <a:off x="5196638" y="3822807"/>
            <a:ext cx="2184234" cy="707886"/>
          </a:xfrm>
          <a:prstGeom prst="rect">
            <a:avLst/>
          </a:prstGeom>
          <a:noFill/>
        </p:spPr>
        <p:txBody>
          <a:bodyPr wrap="square" rtlCol="0">
            <a:spAutoFit/>
          </a:bodyPr>
          <a:lstStyle/>
          <a:p>
            <a:pPr algn="ctr"/>
            <a:r>
              <a:rPr lang="en-US" sz="2000" dirty="0" smtClean="0">
                <a:latin typeface="Calibri" panose="020F0502020204030204" pitchFamily="34" charset="0"/>
              </a:rPr>
              <a:t>Attended 2016</a:t>
            </a:r>
          </a:p>
          <a:p>
            <a:pPr algn="ctr"/>
            <a:r>
              <a:rPr lang="en-US" sz="2000" dirty="0">
                <a:latin typeface="Calibri" panose="020F0502020204030204" pitchFamily="34" charset="0"/>
              </a:rPr>
              <a:t>Exit Date: </a:t>
            </a:r>
            <a:r>
              <a:rPr lang="en-US" sz="2000" dirty="0" smtClean="0">
                <a:latin typeface="Calibri" panose="020F0502020204030204" pitchFamily="34" charset="0"/>
              </a:rPr>
              <a:t>6/03</a:t>
            </a:r>
          </a:p>
        </p:txBody>
      </p:sp>
      <p:cxnSp>
        <p:nvCxnSpPr>
          <p:cNvPr id="21" name="Straight Arrow Connector 20" title="Arrow"/>
          <p:cNvCxnSpPr/>
          <p:nvPr/>
        </p:nvCxnSpPr>
        <p:spPr>
          <a:xfrm>
            <a:off x="3183000" y="5165488"/>
            <a:ext cx="558007" cy="33437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23" name="Picture 22" descr="Attended 2016.  Exit date 6/28." title="School B"/>
          <p:cNvPicPr>
            <a:picLocks noChangeAspect="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4028999" y="5191263"/>
            <a:ext cx="1224862" cy="1141407"/>
          </a:xfrm>
          <a:prstGeom prst="rect">
            <a:avLst/>
          </a:prstGeom>
          <a:solidFill>
            <a:srgbClr val="FF0000"/>
          </a:solidFill>
        </p:spPr>
      </p:pic>
      <p:sp>
        <p:nvSpPr>
          <p:cNvPr id="24" name="TextBox 23"/>
          <p:cNvSpPr txBox="1"/>
          <p:nvPr/>
        </p:nvSpPr>
        <p:spPr>
          <a:xfrm rot="10800000" flipH="1" flipV="1">
            <a:off x="4456765" y="5528466"/>
            <a:ext cx="369329" cy="400110"/>
          </a:xfrm>
          <a:prstGeom prst="rect">
            <a:avLst/>
          </a:prstGeom>
          <a:noFill/>
        </p:spPr>
        <p:txBody>
          <a:bodyPr wrap="square" rtlCol="0">
            <a:spAutoFit/>
          </a:bodyPr>
          <a:lstStyle/>
          <a:p>
            <a:r>
              <a:rPr lang="en-US" sz="2000" b="1" dirty="0" smtClean="0">
                <a:latin typeface="Calibri" panose="020F0502020204030204" pitchFamily="34" charset="0"/>
              </a:rPr>
              <a:t>B</a:t>
            </a:r>
            <a:endParaRPr lang="en-US" sz="2000" b="1" dirty="0">
              <a:latin typeface="Calibri" panose="020F0502020204030204" pitchFamily="34" charset="0"/>
            </a:endParaRPr>
          </a:p>
        </p:txBody>
      </p:sp>
      <p:sp>
        <p:nvSpPr>
          <p:cNvPr id="30" name="TextBox 29"/>
          <p:cNvSpPr txBox="1"/>
          <p:nvPr/>
        </p:nvSpPr>
        <p:spPr>
          <a:xfrm>
            <a:off x="5218582" y="5291119"/>
            <a:ext cx="2184234" cy="707886"/>
          </a:xfrm>
          <a:prstGeom prst="rect">
            <a:avLst/>
          </a:prstGeom>
          <a:noFill/>
        </p:spPr>
        <p:txBody>
          <a:bodyPr wrap="square" rtlCol="0">
            <a:spAutoFit/>
          </a:bodyPr>
          <a:lstStyle/>
          <a:p>
            <a:pPr algn="ctr"/>
            <a:r>
              <a:rPr lang="en-US" sz="2000" dirty="0" smtClean="0">
                <a:latin typeface="Calibri" panose="020F0502020204030204" pitchFamily="34" charset="0"/>
              </a:rPr>
              <a:t>Attended 2016</a:t>
            </a:r>
          </a:p>
          <a:p>
            <a:pPr algn="ctr"/>
            <a:r>
              <a:rPr lang="en-US" sz="2000" dirty="0">
                <a:latin typeface="Calibri" panose="020F0502020204030204" pitchFamily="34" charset="0"/>
              </a:rPr>
              <a:t>Exit Date: </a:t>
            </a:r>
            <a:r>
              <a:rPr lang="en-US" sz="2000" dirty="0" smtClean="0">
                <a:latin typeface="Calibri" panose="020F0502020204030204" pitchFamily="34" charset="0"/>
              </a:rPr>
              <a:t>6/28</a:t>
            </a:r>
          </a:p>
        </p:txBody>
      </p:sp>
      <p:cxnSp>
        <p:nvCxnSpPr>
          <p:cNvPr id="27" name="Straight Arrow Connector 26" title="Arrow"/>
          <p:cNvCxnSpPr/>
          <p:nvPr/>
        </p:nvCxnSpPr>
        <p:spPr>
          <a:xfrm>
            <a:off x="7314170" y="5026010"/>
            <a:ext cx="640458"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25" name="Picture 24" title="School B credited with Graduation."/>
          <p:cNvPicPr>
            <a:picLocks noChangeAspect="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8592399" y="4024081"/>
            <a:ext cx="1224862" cy="1141407"/>
          </a:xfrm>
          <a:prstGeom prst="rect">
            <a:avLst/>
          </a:prstGeom>
          <a:solidFill>
            <a:srgbClr val="FF0000"/>
          </a:solidFill>
        </p:spPr>
      </p:pic>
      <p:sp>
        <p:nvSpPr>
          <p:cNvPr id="26" name="TextBox 25"/>
          <p:cNvSpPr txBox="1"/>
          <p:nvPr/>
        </p:nvSpPr>
        <p:spPr>
          <a:xfrm rot="10800000" flipH="1" flipV="1">
            <a:off x="9020167" y="4348879"/>
            <a:ext cx="369329" cy="400110"/>
          </a:xfrm>
          <a:prstGeom prst="rect">
            <a:avLst/>
          </a:prstGeom>
          <a:noFill/>
        </p:spPr>
        <p:txBody>
          <a:bodyPr wrap="square" rtlCol="0">
            <a:spAutoFit/>
          </a:bodyPr>
          <a:lstStyle/>
          <a:p>
            <a:r>
              <a:rPr lang="en-US" sz="2000" b="1" dirty="0" smtClean="0">
                <a:latin typeface="Calibri" panose="020F0502020204030204" pitchFamily="34" charset="0"/>
              </a:rPr>
              <a:t>B</a:t>
            </a:r>
            <a:endParaRPr lang="en-US" sz="2000" b="1" dirty="0">
              <a:latin typeface="Calibri" panose="020F0502020204030204" pitchFamily="34" charset="0"/>
            </a:endParaRPr>
          </a:p>
        </p:txBody>
      </p:sp>
      <p:sp>
        <p:nvSpPr>
          <p:cNvPr id="28" name="TextBox 27"/>
          <p:cNvSpPr txBox="1"/>
          <p:nvPr/>
        </p:nvSpPr>
        <p:spPr>
          <a:xfrm>
            <a:off x="8248247" y="5153083"/>
            <a:ext cx="1913167" cy="1015663"/>
          </a:xfrm>
          <a:prstGeom prst="rect">
            <a:avLst/>
          </a:prstGeom>
          <a:noFill/>
        </p:spPr>
        <p:txBody>
          <a:bodyPr wrap="square" rtlCol="0">
            <a:spAutoFit/>
          </a:bodyPr>
          <a:lstStyle/>
          <a:p>
            <a:pPr algn="ctr"/>
            <a:r>
              <a:rPr lang="en-US" sz="2000" dirty="0" smtClean="0">
                <a:latin typeface="Calibri" panose="020F0502020204030204" pitchFamily="34" charset="0"/>
              </a:rPr>
              <a:t>School B Credited with Graduation</a:t>
            </a:r>
            <a:endParaRPr lang="en-US" sz="2000" dirty="0">
              <a:latin typeface="Calibri" panose="020F0502020204030204" pitchFamily="34" charset="0"/>
            </a:endParaRPr>
          </a:p>
        </p:txBody>
      </p:sp>
    </p:spTree>
    <p:extLst>
      <p:ext uri="{BB962C8B-B14F-4D97-AF65-F5344CB8AC3E}">
        <p14:creationId xmlns:p14="http://schemas.microsoft.com/office/powerpoint/2010/main" val="3954540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38200"/>
          </a:xfrm>
        </p:spPr>
        <p:txBody>
          <a:bodyPr/>
          <a:lstStyle/>
          <a:p>
            <a:r>
              <a:rPr lang="en-US" dirty="0" smtClean="0">
                <a:latin typeface="Calibri" panose="020F0502020204030204" pitchFamily="34" charset="0"/>
              </a:rPr>
              <a:t>Exit and High School Completion Codes</a:t>
            </a:r>
            <a:endParaRPr lang="en-US" dirty="0">
              <a:latin typeface="Calibri" panose="020F0502020204030204" pitchFamily="34" charset="0"/>
            </a:endParaRPr>
          </a:p>
        </p:txBody>
      </p:sp>
      <p:sp>
        <p:nvSpPr>
          <p:cNvPr id="3" name="Content Placeholder 2"/>
          <p:cNvSpPr>
            <a:spLocks noGrp="1"/>
          </p:cNvSpPr>
          <p:nvPr>
            <p:ph idx="1"/>
          </p:nvPr>
        </p:nvSpPr>
        <p:spPr>
          <a:xfrm>
            <a:off x="1371600" y="1676400"/>
            <a:ext cx="9601200" cy="4191000"/>
          </a:xfrm>
        </p:spPr>
        <p:txBody>
          <a:bodyPr>
            <a:normAutofit fontScale="92500" lnSpcReduction="10000"/>
          </a:bodyPr>
          <a:lstStyle/>
          <a:p>
            <a:r>
              <a:rPr lang="en-US" sz="3200" dirty="0" smtClean="0">
                <a:latin typeface="Calibri" panose="020F0502020204030204" pitchFamily="34" charset="0"/>
              </a:rPr>
              <a:t>A high school completion code indicates whether or not a student graduated.</a:t>
            </a:r>
          </a:p>
          <a:p>
            <a:r>
              <a:rPr lang="en-US" sz="3200" dirty="0" smtClean="0">
                <a:latin typeface="Calibri" panose="020F0502020204030204" pitchFamily="34" charset="0"/>
              </a:rPr>
              <a:t>If a student does not have a high school completion code it should be because they exited school before the end of their senior year. In this case, the student should have an exit code.</a:t>
            </a:r>
          </a:p>
          <a:p>
            <a:r>
              <a:rPr lang="en-US" sz="3200" dirty="0" smtClean="0">
                <a:latin typeface="Calibri" panose="020F0502020204030204" pitchFamily="34" charset="0"/>
              </a:rPr>
              <a:t>These codes are entered into the LEA’s SIS. They are then transmitted to the state’s system, </a:t>
            </a:r>
            <a:r>
              <a:rPr lang="en-US" sz="3200" dirty="0" err="1" smtClean="0">
                <a:latin typeface="Calibri" panose="020F0502020204030204" pitchFamily="34" charset="0"/>
              </a:rPr>
              <a:t>UTREx</a:t>
            </a:r>
            <a:r>
              <a:rPr lang="en-US" sz="3200" dirty="0" smtClean="0">
                <a:latin typeface="Calibri" panose="020F0502020204030204" pitchFamily="34" charset="0"/>
              </a:rPr>
              <a:t>. Typically this submission occurs automatically each night.</a:t>
            </a:r>
          </a:p>
          <a:p>
            <a:endParaRPr lang="en-US" sz="3200" dirty="0" smtClean="0">
              <a:latin typeface="Calibri" panose="020F0502020204030204" pitchFamily="34" charset="0"/>
            </a:endParaRPr>
          </a:p>
        </p:txBody>
      </p:sp>
    </p:spTree>
    <p:extLst>
      <p:ext uri="{BB962C8B-B14F-4D97-AF65-F5344CB8AC3E}">
        <p14:creationId xmlns:p14="http://schemas.microsoft.com/office/powerpoint/2010/main" val="1804439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5852" y="455793"/>
            <a:ext cx="9601200" cy="1087257"/>
          </a:xfrm>
        </p:spPr>
        <p:txBody>
          <a:bodyPr>
            <a:normAutofit fontScale="90000"/>
          </a:bodyPr>
          <a:lstStyle/>
          <a:p>
            <a:r>
              <a:rPr lang="en-US" dirty="0" smtClean="0">
                <a:latin typeface="Calibri" panose="020F0502020204030204" pitchFamily="34" charset="0"/>
              </a:rPr>
              <a:t>A list of Possible High School </a:t>
            </a:r>
            <a:r>
              <a:rPr lang="en-US" baseline="0" dirty="0" smtClean="0">
                <a:latin typeface="Calibri" panose="020F0502020204030204" pitchFamily="34" charset="0"/>
              </a:rPr>
              <a:t>Completion Codes:</a:t>
            </a:r>
            <a:endParaRPr lang="en-US" dirty="0">
              <a:latin typeface="Calibri" panose="020F0502020204030204" pitchFamily="34" charset="0"/>
            </a:endParaRPr>
          </a:p>
        </p:txBody>
      </p:sp>
      <p:graphicFrame>
        <p:nvGraphicFramePr>
          <p:cNvPr id="5" name="Table 4" title="High Scool Completion Codes"/>
          <p:cNvGraphicFramePr>
            <a:graphicFrameLocks noGrp="1"/>
          </p:cNvGraphicFramePr>
          <p:nvPr>
            <p:extLst>
              <p:ext uri="{D42A27DB-BD31-4B8C-83A1-F6EECF244321}">
                <p14:modId xmlns:p14="http://schemas.microsoft.com/office/powerpoint/2010/main" val="387588088"/>
              </p:ext>
            </p:extLst>
          </p:nvPr>
        </p:nvGraphicFramePr>
        <p:xfrm>
          <a:off x="1198432" y="1746149"/>
          <a:ext cx="10517318" cy="4788000"/>
        </p:xfrm>
        <a:graphic>
          <a:graphicData uri="http://schemas.openxmlformats.org/drawingml/2006/table">
            <a:tbl>
              <a:tblPr firstRow="1" bandRow="1">
                <a:tableStyleId>{5C22544A-7EE6-4342-B048-85BDC9FD1C3A}</a:tableStyleId>
              </a:tblPr>
              <a:tblGrid>
                <a:gridCol w="1233376"/>
                <a:gridCol w="9283942"/>
              </a:tblGrid>
              <a:tr h="399000">
                <a:tc>
                  <a:txBody>
                    <a:bodyPr/>
                    <a:lstStyle/>
                    <a:p>
                      <a:r>
                        <a:rPr lang="en-US" sz="1600" dirty="0" smtClean="0">
                          <a:latin typeface="Century Gothic" panose="020B0502020202020204" pitchFamily="34" charset="0"/>
                        </a:rPr>
                        <a:t>Code</a:t>
                      </a:r>
                      <a:endParaRPr lang="en-US" sz="1600" dirty="0">
                        <a:latin typeface="Century Gothic" panose="020B0502020202020204" pitchFamily="34" charset="0"/>
                      </a:endParaRPr>
                    </a:p>
                  </a:txBody>
                  <a:tcPr/>
                </a:tc>
                <a:tc>
                  <a:txBody>
                    <a:bodyPr/>
                    <a:lstStyle/>
                    <a:p>
                      <a:r>
                        <a:rPr lang="en-US" sz="1600" dirty="0" smtClean="0">
                          <a:latin typeface="Century Gothic" panose="020B0502020202020204" pitchFamily="34" charset="0"/>
                        </a:rPr>
                        <a:t>Description</a:t>
                      </a:r>
                      <a:endParaRPr lang="en-US" sz="1600" dirty="0">
                        <a:latin typeface="Century Gothic" panose="020B0502020202020204" pitchFamily="34" charset="0"/>
                      </a:endParaRPr>
                    </a:p>
                  </a:txBody>
                  <a:tcPr/>
                </a:tc>
              </a:tr>
              <a:tr h="399000">
                <a:tc>
                  <a:txBody>
                    <a:bodyPr/>
                    <a:lstStyle/>
                    <a:p>
                      <a:r>
                        <a:rPr lang="en-US" sz="1800" dirty="0" smtClean="0">
                          <a:latin typeface="Calibri" panose="020F0502020204030204" pitchFamily="34" charset="0"/>
                        </a:rPr>
                        <a:t>AO</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Aged Out of Special Education</a:t>
                      </a:r>
                      <a:endParaRPr lang="en-US" sz="1800" dirty="0">
                        <a:latin typeface="Calibri" panose="020F0502020204030204" pitchFamily="34" charset="0"/>
                      </a:endParaRPr>
                    </a:p>
                  </a:txBody>
                  <a:tcPr/>
                </a:tc>
              </a:tr>
              <a:tr h="399000">
                <a:tc>
                  <a:txBody>
                    <a:bodyPr/>
                    <a:lstStyle/>
                    <a:p>
                      <a:r>
                        <a:rPr lang="en-US" sz="1800" dirty="0" smtClean="0">
                          <a:latin typeface="Calibri" panose="020F0502020204030204" pitchFamily="34" charset="0"/>
                        </a:rPr>
                        <a:t>CT</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Certificate of Completion</a:t>
                      </a:r>
                      <a:endParaRPr lang="en-US" sz="1800" dirty="0">
                        <a:latin typeface="Calibri" panose="020F0502020204030204" pitchFamily="34" charset="0"/>
                      </a:endParaRPr>
                    </a:p>
                  </a:txBody>
                  <a:tcPr/>
                </a:tc>
              </a:tr>
              <a:tr h="399000">
                <a:tc>
                  <a:txBody>
                    <a:bodyPr/>
                    <a:lstStyle/>
                    <a:p>
                      <a:r>
                        <a:rPr lang="en-US" sz="1800" dirty="0" smtClean="0">
                          <a:latin typeface="Calibri" panose="020F0502020204030204" pitchFamily="34" charset="0"/>
                        </a:rPr>
                        <a:t>DO</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Dropout</a:t>
                      </a:r>
                      <a:endParaRPr lang="en-US" sz="1800" dirty="0">
                        <a:latin typeface="Calibri" panose="020F0502020204030204" pitchFamily="34" charset="0"/>
                      </a:endParaRPr>
                    </a:p>
                  </a:txBody>
                  <a:tcPr/>
                </a:tc>
              </a:tr>
              <a:tr h="399000">
                <a:tc>
                  <a:txBody>
                    <a:bodyPr/>
                    <a:lstStyle/>
                    <a:p>
                      <a:r>
                        <a:rPr lang="en-US" sz="1800" dirty="0" smtClean="0">
                          <a:latin typeface="Calibri" panose="020F0502020204030204" pitchFamily="34" charset="0"/>
                        </a:rPr>
                        <a:t>G3</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Graduated UAA/DLM</a:t>
                      </a:r>
                      <a:endParaRPr lang="en-US" sz="1800" dirty="0">
                        <a:latin typeface="Calibri" panose="020F0502020204030204" pitchFamily="34" charset="0"/>
                      </a:endParaRPr>
                    </a:p>
                  </a:txBody>
                  <a:tcPr/>
                </a:tc>
              </a:tr>
              <a:tr h="399000">
                <a:tc>
                  <a:txBody>
                    <a:bodyPr/>
                    <a:lstStyle/>
                    <a:p>
                      <a:r>
                        <a:rPr lang="en-US" sz="1800" dirty="0" smtClean="0">
                          <a:latin typeface="Calibri" panose="020F0502020204030204" pitchFamily="34" charset="0"/>
                        </a:rPr>
                        <a:t>GC</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Adult Education High School Diploma – Carnegie Units</a:t>
                      </a:r>
                      <a:endParaRPr lang="en-US" sz="1800" dirty="0">
                        <a:latin typeface="Calibri" panose="020F0502020204030204" pitchFamily="34" charset="0"/>
                      </a:endParaRPr>
                    </a:p>
                  </a:txBody>
                  <a:tcPr/>
                </a:tc>
              </a:tr>
              <a:tr h="399000">
                <a:tc>
                  <a:txBody>
                    <a:bodyPr/>
                    <a:lstStyle/>
                    <a:p>
                      <a:r>
                        <a:rPr lang="en-US" sz="1800" dirty="0" smtClean="0">
                          <a:latin typeface="Calibri" panose="020F0502020204030204" pitchFamily="34" charset="0"/>
                        </a:rPr>
                        <a:t>GG</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Utah High School Completion</a:t>
                      </a:r>
                      <a:r>
                        <a:rPr lang="en-US" sz="1800" baseline="0" dirty="0" smtClean="0">
                          <a:latin typeface="Calibri" panose="020F0502020204030204" pitchFamily="34" charset="0"/>
                        </a:rPr>
                        <a:t> Diploma - GED</a:t>
                      </a:r>
                      <a:endParaRPr lang="en-US" sz="1800" dirty="0">
                        <a:latin typeface="Calibri" panose="020F0502020204030204" pitchFamily="34" charset="0"/>
                      </a:endParaRPr>
                    </a:p>
                  </a:txBody>
                  <a:tcPr/>
                </a:tc>
              </a:tr>
              <a:tr h="399000">
                <a:tc>
                  <a:txBody>
                    <a:bodyPr/>
                    <a:lstStyle/>
                    <a:p>
                      <a:r>
                        <a:rPr lang="en-US" sz="1800" dirty="0" smtClean="0">
                          <a:latin typeface="Calibri" panose="020F0502020204030204" pitchFamily="34" charset="0"/>
                        </a:rPr>
                        <a:t>GM</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Graduate with</a:t>
                      </a:r>
                      <a:r>
                        <a:rPr lang="en-US" sz="1800" baseline="0" dirty="0" smtClean="0">
                          <a:latin typeface="Calibri" panose="020F0502020204030204" pitchFamily="34" charset="0"/>
                        </a:rPr>
                        <a:t> Military Provision (Utah Code 53A-11-1404)</a:t>
                      </a:r>
                      <a:endParaRPr lang="en-US" sz="1800" dirty="0">
                        <a:latin typeface="Calibri" panose="020F0502020204030204" pitchFamily="34" charset="0"/>
                      </a:endParaRPr>
                    </a:p>
                  </a:txBody>
                  <a:tcPr/>
                </a:tc>
              </a:tr>
              <a:tr h="399000">
                <a:tc>
                  <a:txBody>
                    <a:bodyPr/>
                    <a:lstStyle/>
                    <a:p>
                      <a:r>
                        <a:rPr lang="en-US" sz="1800" dirty="0" smtClean="0">
                          <a:latin typeface="Calibri" panose="020F0502020204030204" pitchFamily="34" charset="0"/>
                        </a:rPr>
                        <a:t>GP</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Graduation Pending</a:t>
                      </a:r>
                      <a:endParaRPr lang="en-US" sz="1800" dirty="0">
                        <a:latin typeface="Calibri" panose="020F0502020204030204" pitchFamily="34" charset="0"/>
                      </a:endParaRPr>
                    </a:p>
                  </a:txBody>
                  <a:tcPr/>
                </a:tc>
              </a:tr>
              <a:tr h="399000">
                <a:tc>
                  <a:txBody>
                    <a:bodyPr/>
                    <a:lstStyle/>
                    <a:p>
                      <a:r>
                        <a:rPr lang="en-US" sz="1800" dirty="0" smtClean="0">
                          <a:latin typeface="Calibri" panose="020F0502020204030204" pitchFamily="34" charset="0"/>
                        </a:rPr>
                        <a:t>GQ</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Basic</a:t>
                      </a:r>
                      <a:r>
                        <a:rPr lang="en-US" sz="1800" baseline="0" dirty="0" smtClean="0">
                          <a:latin typeface="Calibri" panose="020F0502020204030204" pitchFamily="34" charset="0"/>
                        </a:rPr>
                        <a:t> High School Diploma with Advanced Math Requirement</a:t>
                      </a:r>
                      <a:endParaRPr lang="en-US" sz="1800" dirty="0">
                        <a:latin typeface="Calibri" panose="020F0502020204030204" pitchFamily="34" charset="0"/>
                      </a:endParaRPr>
                    </a:p>
                  </a:txBody>
                  <a:tcPr/>
                </a:tc>
              </a:tr>
              <a:tr h="399000">
                <a:tc>
                  <a:txBody>
                    <a:bodyPr/>
                    <a:lstStyle/>
                    <a:p>
                      <a:r>
                        <a:rPr lang="en-US" sz="1800" dirty="0" smtClean="0">
                          <a:latin typeface="Calibri" panose="020F0502020204030204" pitchFamily="34" charset="0"/>
                        </a:rPr>
                        <a:t>GR</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Basic High School Diploma</a:t>
                      </a:r>
                      <a:endParaRPr lang="en-US" sz="1800" dirty="0">
                        <a:latin typeface="Calibri" panose="020F0502020204030204" pitchFamily="34" charset="0"/>
                      </a:endParaRPr>
                    </a:p>
                  </a:txBody>
                  <a:tcPr/>
                </a:tc>
              </a:tr>
              <a:tr h="399000">
                <a:tc>
                  <a:txBody>
                    <a:bodyPr/>
                    <a:lstStyle/>
                    <a:p>
                      <a:r>
                        <a:rPr lang="en-US" sz="1800" dirty="0" smtClean="0">
                          <a:latin typeface="Calibri" panose="020F0502020204030204" pitchFamily="34" charset="0"/>
                        </a:rPr>
                        <a:t>RT</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Retained Senior</a:t>
                      </a:r>
                      <a:endParaRPr lang="en-US" sz="1800" dirty="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3182380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197" y="342900"/>
            <a:ext cx="9601200" cy="1485900"/>
          </a:xfrm>
        </p:spPr>
        <p:txBody>
          <a:bodyPr/>
          <a:lstStyle/>
          <a:p>
            <a:r>
              <a:rPr lang="en-US" dirty="0" smtClean="0">
                <a:latin typeface="Calibri" panose="020F0502020204030204" pitchFamily="34" charset="0"/>
              </a:rPr>
              <a:t>List of Possible Exit</a:t>
            </a:r>
            <a:r>
              <a:rPr lang="en-US" baseline="0" dirty="0" smtClean="0">
                <a:latin typeface="Calibri" panose="020F0502020204030204" pitchFamily="34" charset="0"/>
              </a:rPr>
              <a:t> Codes:</a:t>
            </a:r>
            <a:endParaRPr lang="en-US" dirty="0">
              <a:latin typeface="Calibri" panose="020F0502020204030204" pitchFamily="34" charset="0"/>
            </a:endParaRPr>
          </a:p>
        </p:txBody>
      </p:sp>
      <p:graphicFrame>
        <p:nvGraphicFramePr>
          <p:cNvPr id="5" name="Table 4" title="Exit Codes"/>
          <p:cNvGraphicFramePr>
            <a:graphicFrameLocks noGrp="1"/>
          </p:cNvGraphicFramePr>
          <p:nvPr>
            <p:extLst>
              <p:ext uri="{D42A27DB-BD31-4B8C-83A1-F6EECF244321}">
                <p14:modId xmlns:p14="http://schemas.microsoft.com/office/powerpoint/2010/main" val="466684214"/>
              </p:ext>
            </p:extLst>
          </p:nvPr>
        </p:nvGraphicFramePr>
        <p:xfrm>
          <a:off x="1025779" y="1085850"/>
          <a:ext cx="10670920" cy="5151352"/>
        </p:xfrm>
        <a:graphic>
          <a:graphicData uri="http://schemas.openxmlformats.org/drawingml/2006/table">
            <a:tbl>
              <a:tblPr firstRow="1" bandRow="1">
                <a:tableStyleId>{5C22544A-7EE6-4342-B048-85BDC9FD1C3A}</a:tableStyleId>
              </a:tblPr>
              <a:tblGrid>
                <a:gridCol w="1272585"/>
                <a:gridCol w="3921771"/>
                <a:gridCol w="985906"/>
                <a:gridCol w="4490658"/>
              </a:tblGrid>
              <a:tr h="363050">
                <a:tc>
                  <a:txBody>
                    <a:bodyPr/>
                    <a:lstStyle/>
                    <a:p>
                      <a:r>
                        <a:rPr lang="en-US" sz="1600" dirty="0" smtClean="0">
                          <a:latin typeface="Century Gothic" panose="020B0502020202020204" pitchFamily="34" charset="0"/>
                        </a:rPr>
                        <a:t>Code</a:t>
                      </a:r>
                      <a:endParaRPr lang="en-US" sz="1600" dirty="0">
                        <a:latin typeface="Century Gothic" panose="020B0502020202020204" pitchFamily="34" charset="0"/>
                      </a:endParaRPr>
                    </a:p>
                  </a:txBody>
                  <a:tcPr/>
                </a:tc>
                <a:tc>
                  <a:txBody>
                    <a:bodyPr/>
                    <a:lstStyle/>
                    <a:p>
                      <a:r>
                        <a:rPr lang="en-US" sz="1600" dirty="0" smtClean="0">
                          <a:latin typeface="Century Gothic" panose="020B0502020202020204" pitchFamily="34" charset="0"/>
                        </a:rPr>
                        <a:t>Description</a:t>
                      </a:r>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r>
              <a:tr h="611071">
                <a:tc>
                  <a:txBody>
                    <a:bodyPr/>
                    <a:lstStyle/>
                    <a:p>
                      <a:r>
                        <a:rPr lang="en-US" sz="1800" dirty="0" smtClean="0">
                          <a:latin typeface="Calibri" panose="020F0502020204030204" pitchFamily="34" charset="0"/>
                        </a:rPr>
                        <a:t>11</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Early Graduate – 9</a:t>
                      </a:r>
                      <a:r>
                        <a:rPr lang="en-US" sz="1800" baseline="30000" dirty="0" smtClean="0">
                          <a:latin typeface="Calibri" panose="020F0502020204030204" pitchFamily="34" charset="0"/>
                        </a:rPr>
                        <a:t>th</a:t>
                      </a:r>
                      <a:r>
                        <a:rPr lang="en-US" sz="1800" dirty="0" smtClean="0">
                          <a:latin typeface="Calibri" panose="020F0502020204030204" pitchFamily="34" charset="0"/>
                        </a:rPr>
                        <a:t>, 10</a:t>
                      </a:r>
                      <a:r>
                        <a:rPr lang="en-US" sz="1800" baseline="30000" dirty="0" smtClean="0">
                          <a:latin typeface="Calibri" panose="020F0502020204030204" pitchFamily="34" charset="0"/>
                        </a:rPr>
                        <a:t>th</a:t>
                      </a:r>
                      <a:r>
                        <a:rPr lang="en-US" sz="1800" dirty="0" smtClean="0">
                          <a:latin typeface="Calibri" panose="020F0502020204030204" pitchFamily="34" charset="0"/>
                        </a:rPr>
                        <a:t>, or</a:t>
                      </a:r>
                      <a:r>
                        <a:rPr lang="en-US" sz="1800" baseline="0" dirty="0" smtClean="0">
                          <a:latin typeface="Calibri" panose="020F0502020204030204" pitchFamily="34" charset="0"/>
                        </a:rPr>
                        <a:t> 11</a:t>
                      </a:r>
                      <a:r>
                        <a:rPr lang="en-US" sz="1800" baseline="30000" dirty="0" smtClean="0">
                          <a:latin typeface="Calibri" panose="020F0502020204030204" pitchFamily="34" charset="0"/>
                        </a:rPr>
                        <a:t>th</a:t>
                      </a:r>
                      <a:r>
                        <a:rPr lang="en-US" sz="1800" baseline="0" dirty="0" smtClean="0">
                          <a:latin typeface="Calibri" panose="020F0502020204030204" pitchFamily="34" charset="0"/>
                        </a:rPr>
                        <a:t> grade.</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TH*</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Transferred to Home Schooling</a:t>
                      </a:r>
                      <a:endParaRPr lang="en-US" sz="1800" dirty="0">
                        <a:latin typeface="Calibri" panose="020F0502020204030204" pitchFamily="34" charset="0"/>
                      </a:endParaRPr>
                    </a:p>
                  </a:txBody>
                  <a:tcPr/>
                </a:tc>
              </a:tr>
              <a:tr h="363050">
                <a:tc>
                  <a:txBody>
                    <a:bodyPr/>
                    <a:lstStyle/>
                    <a:p>
                      <a:r>
                        <a:rPr lang="en-US" sz="1800" dirty="0" smtClean="0">
                          <a:latin typeface="Calibri" panose="020F0502020204030204" pitchFamily="34" charset="0"/>
                        </a:rPr>
                        <a:t>AE</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Transferred to Adult Ed.</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Transferred to a Charter School</a:t>
                      </a:r>
                      <a:endParaRPr lang="en-US" sz="1800" dirty="0">
                        <a:latin typeface="Calibri" panose="020F0502020204030204" pitchFamily="34" charset="0"/>
                      </a:endParaRPr>
                    </a:p>
                  </a:txBody>
                  <a:tcPr/>
                </a:tc>
              </a:tr>
              <a:tr h="611071">
                <a:tc>
                  <a:txBody>
                    <a:bodyPr/>
                    <a:lstStyle/>
                    <a:p>
                      <a:r>
                        <a:rPr lang="en-US" sz="1800" dirty="0" smtClean="0">
                          <a:latin typeface="Calibri" panose="020F0502020204030204" pitchFamily="34" charset="0"/>
                        </a:rPr>
                        <a:t>DE</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Death</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TS*</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Transferred to a</a:t>
                      </a:r>
                      <a:r>
                        <a:rPr lang="en-US" sz="1800" baseline="0" dirty="0" smtClean="0">
                          <a:latin typeface="Calibri" panose="020F0502020204030204" pitchFamily="34" charset="0"/>
                        </a:rPr>
                        <a:t> Public School within the State</a:t>
                      </a:r>
                      <a:endParaRPr lang="en-US" sz="1800" dirty="0">
                        <a:latin typeface="Calibri" panose="020F0502020204030204" pitchFamily="34" charset="0"/>
                      </a:endParaRPr>
                    </a:p>
                  </a:txBody>
                  <a:tcPr/>
                </a:tc>
              </a:tr>
              <a:tr h="363050">
                <a:tc>
                  <a:txBody>
                    <a:bodyPr/>
                    <a:lstStyle/>
                    <a:p>
                      <a:r>
                        <a:rPr lang="en-US" sz="1800" dirty="0" smtClean="0">
                          <a:latin typeface="Calibri" panose="020F0502020204030204" pitchFamily="34" charset="0"/>
                        </a:rPr>
                        <a:t>DO</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Dropout</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TT*</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Transferred tracks within</a:t>
                      </a:r>
                      <a:r>
                        <a:rPr lang="en-US" sz="1800" baseline="0" dirty="0" smtClean="0">
                          <a:latin typeface="Calibri" panose="020F0502020204030204" pitchFamily="34" charset="0"/>
                        </a:rPr>
                        <a:t> school.</a:t>
                      </a:r>
                      <a:endParaRPr lang="en-US" sz="1800" dirty="0">
                        <a:latin typeface="Calibri" panose="020F0502020204030204" pitchFamily="34" charset="0"/>
                      </a:endParaRPr>
                    </a:p>
                  </a:txBody>
                  <a:tcPr/>
                </a:tc>
              </a:tr>
              <a:tr h="363050">
                <a:tc>
                  <a:txBody>
                    <a:bodyPr/>
                    <a:lstStyle/>
                    <a:p>
                      <a:r>
                        <a:rPr lang="en-US" sz="1800" dirty="0" smtClean="0">
                          <a:latin typeface="Calibri" panose="020F0502020204030204" pitchFamily="34" charset="0"/>
                        </a:rPr>
                        <a:t>EX</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Expelled</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TO</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Transferred out of State</a:t>
                      </a:r>
                      <a:endParaRPr lang="en-US" sz="1800" dirty="0">
                        <a:latin typeface="Calibri" panose="020F0502020204030204" pitchFamily="34" charset="0"/>
                      </a:endParaRPr>
                    </a:p>
                  </a:txBody>
                  <a:tcPr/>
                </a:tc>
              </a:tr>
              <a:tr h="363050">
                <a:tc>
                  <a:txBody>
                    <a:bodyPr/>
                    <a:lstStyle/>
                    <a:p>
                      <a:r>
                        <a:rPr lang="en-US" sz="1800" dirty="0" smtClean="0">
                          <a:latin typeface="Calibri" panose="020F0502020204030204" pitchFamily="34" charset="0"/>
                        </a:rPr>
                        <a:t>FE</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Foreign Exchange Student</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TP</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Transferred to Private School</a:t>
                      </a:r>
                      <a:endParaRPr lang="en-US" sz="1800" dirty="0">
                        <a:latin typeface="Calibri" panose="020F0502020204030204" pitchFamily="34" charset="0"/>
                      </a:endParaRPr>
                    </a:p>
                  </a:txBody>
                  <a:tcPr/>
                </a:tc>
              </a:tr>
              <a:tr h="363050">
                <a:tc>
                  <a:txBody>
                    <a:bodyPr/>
                    <a:lstStyle/>
                    <a:p>
                      <a:r>
                        <a:rPr lang="en-US" sz="1800" dirty="0" smtClean="0">
                          <a:latin typeface="Calibri" panose="020F0502020204030204" pitchFamily="34" charset="0"/>
                        </a:rPr>
                        <a:t>GE</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Exited to Take</a:t>
                      </a:r>
                      <a:r>
                        <a:rPr lang="en-US" sz="1800" baseline="0" dirty="0" smtClean="0">
                          <a:latin typeface="Calibri" panose="020F0502020204030204" pitchFamily="34" charset="0"/>
                        </a:rPr>
                        <a:t> GED</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T1,T2</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Early</a:t>
                      </a:r>
                      <a:r>
                        <a:rPr lang="en-US" sz="1800" baseline="0" dirty="0" smtClean="0">
                          <a:latin typeface="Calibri" panose="020F0502020204030204" pitchFamily="34" charset="0"/>
                        </a:rPr>
                        <a:t> Graduate Senior Term 1 or 2</a:t>
                      </a:r>
                      <a:endParaRPr lang="en-US" sz="1800" dirty="0">
                        <a:latin typeface="Calibri" panose="020F0502020204030204" pitchFamily="34" charset="0"/>
                      </a:endParaRPr>
                    </a:p>
                  </a:txBody>
                  <a:tcPr/>
                </a:tc>
              </a:tr>
              <a:tr h="363050">
                <a:tc>
                  <a:txBody>
                    <a:bodyPr/>
                    <a:lstStyle/>
                    <a:p>
                      <a:r>
                        <a:rPr lang="en-US" sz="1800" dirty="0" smtClean="0">
                          <a:latin typeface="Calibri" panose="020F0502020204030204" pitchFamily="34" charset="0"/>
                        </a:rPr>
                        <a:t>HE</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Transferred to Higher Ed</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UC</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Transferred to UCAT</a:t>
                      </a:r>
                      <a:endParaRPr lang="en-US" sz="1800" dirty="0">
                        <a:latin typeface="Calibri" panose="020F0502020204030204" pitchFamily="34" charset="0"/>
                      </a:endParaRPr>
                    </a:p>
                  </a:txBody>
                  <a:tcPr/>
                </a:tc>
              </a:tr>
              <a:tr h="611071">
                <a:tc>
                  <a:txBody>
                    <a:bodyPr/>
                    <a:lstStyle/>
                    <a:p>
                      <a:r>
                        <a:rPr lang="en-US" sz="1800" dirty="0" smtClean="0">
                          <a:latin typeface="Calibri" panose="020F0502020204030204" pitchFamily="34" charset="0"/>
                        </a:rPr>
                        <a:t>Q1, Q2, Q3</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Early</a:t>
                      </a:r>
                      <a:r>
                        <a:rPr lang="en-US" sz="1800" baseline="0" dirty="0" smtClean="0">
                          <a:latin typeface="Calibri" panose="020F0502020204030204" pitchFamily="34" charset="0"/>
                        </a:rPr>
                        <a:t> Graduate - 1</a:t>
                      </a:r>
                      <a:r>
                        <a:rPr lang="en-US" sz="1800" baseline="30000" dirty="0" smtClean="0">
                          <a:latin typeface="Calibri" panose="020F0502020204030204" pitchFamily="34" charset="0"/>
                        </a:rPr>
                        <a:t>st</a:t>
                      </a:r>
                      <a:r>
                        <a:rPr lang="en-US" sz="1800" baseline="0" dirty="0" smtClean="0">
                          <a:latin typeface="Calibri" panose="020F0502020204030204" pitchFamily="34" charset="0"/>
                        </a:rPr>
                        <a:t>, 2</a:t>
                      </a:r>
                      <a:r>
                        <a:rPr lang="en-US" sz="1800" baseline="30000" dirty="0" smtClean="0">
                          <a:latin typeface="Calibri" panose="020F0502020204030204" pitchFamily="34" charset="0"/>
                        </a:rPr>
                        <a:t>nd</a:t>
                      </a:r>
                      <a:r>
                        <a:rPr lang="en-US" sz="1800" baseline="0" dirty="0" smtClean="0">
                          <a:latin typeface="Calibri" panose="020F0502020204030204" pitchFamily="34" charset="0"/>
                        </a:rPr>
                        <a:t>, or 3</a:t>
                      </a:r>
                      <a:r>
                        <a:rPr lang="en-US" sz="1800" baseline="30000" dirty="0" smtClean="0">
                          <a:latin typeface="Calibri" panose="020F0502020204030204" pitchFamily="34" charset="0"/>
                        </a:rPr>
                        <a:t>rd</a:t>
                      </a:r>
                      <a:r>
                        <a:rPr lang="en-US" sz="1800" baseline="0" dirty="0" smtClean="0">
                          <a:latin typeface="Calibri" panose="020F0502020204030204" pitchFamily="34" charset="0"/>
                        </a:rPr>
                        <a:t> Quarter of Senior Year</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UN</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Unknown</a:t>
                      </a:r>
                      <a:endParaRPr lang="en-US" sz="1800" dirty="0">
                        <a:latin typeface="Calibri" panose="020F0502020204030204" pitchFamily="34" charset="0"/>
                      </a:endParaRPr>
                    </a:p>
                  </a:txBody>
                  <a:tcPr/>
                </a:tc>
              </a:tr>
              <a:tr h="363050">
                <a:tc>
                  <a:txBody>
                    <a:bodyPr/>
                    <a:lstStyle/>
                    <a:p>
                      <a:r>
                        <a:rPr lang="en-US" sz="1800" dirty="0" smtClean="0">
                          <a:latin typeface="Calibri" panose="020F0502020204030204" pitchFamily="34" charset="0"/>
                        </a:rPr>
                        <a:t>TC</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Transferred out of Country</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WD</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Withdrawn</a:t>
                      </a:r>
                      <a:endParaRPr lang="en-US" sz="1800" dirty="0">
                        <a:latin typeface="Calibri" panose="020F0502020204030204" pitchFamily="34" charset="0"/>
                      </a:endParaRPr>
                    </a:p>
                  </a:txBody>
                  <a:tcPr/>
                </a:tc>
              </a:tr>
              <a:tr h="363050">
                <a:tc>
                  <a:txBody>
                    <a:bodyPr/>
                    <a:lstStyle/>
                    <a:p>
                      <a:r>
                        <a:rPr lang="en-US" sz="1800" dirty="0" smtClean="0">
                          <a:latin typeface="Calibri" panose="020F0502020204030204" pitchFamily="34" charset="0"/>
                        </a:rPr>
                        <a:t>TD*</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Transferred within District</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WM</a:t>
                      </a:r>
                      <a:endParaRPr lang="en-US" sz="1800" dirty="0">
                        <a:latin typeface="Calibri" panose="020F0502020204030204" pitchFamily="34" charset="0"/>
                      </a:endParaRPr>
                    </a:p>
                  </a:txBody>
                  <a:tcPr/>
                </a:tc>
                <a:tc>
                  <a:txBody>
                    <a:bodyPr/>
                    <a:lstStyle/>
                    <a:p>
                      <a:r>
                        <a:rPr lang="en-US" sz="1800" dirty="0" smtClean="0">
                          <a:latin typeface="Calibri" panose="020F0502020204030204" pitchFamily="34" charset="0"/>
                        </a:rPr>
                        <a:t>Withdrawn Medical</a:t>
                      </a:r>
                      <a:endParaRPr lang="en-US" sz="1800" dirty="0">
                        <a:latin typeface="Calibri" panose="020F0502020204030204" pitchFamily="34" charset="0"/>
                      </a:endParaRPr>
                    </a:p>
                  </a:txBody>
                  <a:tcPr/>
                </a:tc>
              </a:tr>
            </a:tbl>
          </a:graphicData>
        </a:graphic>
      </p:graphicFrame>
      <p:sp>
        <p:nvSpPr>
          <p:cNvPr id="4" name="TextBox 3"/>
          <p:cNvSpPr txBox="1"/>
          <p:nvPr/>
        </p:nvSpPr>
        <p:spPr>
          <a:xfrm>
            <a:off x="1025779" y="6237202"/>
            <a:ext cx="8950071" cy="646331"/>
          </a:xfrm>
          <a:prstGeom prst="rect">
            <a:avLst/>
          </a:prstGeom>
          <a:noFill/>
        </p:spPr>
        <p:txBody>
          <a:bodyPr wrap="square" rtlCol="0">
            <a:spAutoFit/>
          </a:bodyPr>
          <a:lstStyle/>
          <a:p>
            <a:r>
              <a:rPr lang="en-US" dirty="0" smtClean="0">
                <a:latin typeface="Calibri" panose="020F0502020204030204" pitchFamily="34" charset="0"/>
              </a:rPr>
              <a:t>*If the final code for a student is one of these transfer codes, and no other public school record can be found, then the student’s final status will be recoded by the state as unknown.</a:t>
            </a:r>
            <a:endParaRPr lang="en-US" dirty="0">
              <a:latin typeface="Calibri" panose="020F0502020204030204" pitchFamily="34" charset="0"/>
            </a:endParaRPr>
          </a:p>
        </p:txBody>
      </p:sp>
    </p:spTree>
    <p:extLst>
      <p:ext uri="{BB962C8B-B14F-4D97-AF65-F5344CB8AC3E}">
        <p14:creationId xmlns:p14="http://schemas.microsoft.com/office/powerpoint/2010/main" val="3949427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3450" y="206792"/>
            <a:ext cx="9601200" cy="1485900"/>
          </a:xfrm>
        </p:spPr>
        <p:txBody>
          <a:bodyPr/>
          <a:lstStyle/>
          <a:p>
            <a:r>
              <a:rPr lang="en-US" dirty="0" smtClean="0">
                <a:latin typeface="Calibri" panose="020F0502020204030204" pitchFamily="34" charset="0"/>
              </a:rPr>
              <a:t>Final Codes</a:t>
            </a:r>
            <a:endParaRPr lang="en-US" dirty="0">
              <a:latin typeface="Calibri" panose="020F0502020204030204" pitchFamily="34" charset="0"/>
            </a:endParaRPr>
          </a:p>
        </p:txBody>
      </p:sp>
      <p:sp>
        <p:nvSpPr>
          <p:cNvPr id="4" name="Content Placeholder 3"/>
          <p:cNvSpPr>
            <a:spLocks noGrp="1"/>
          </p:cNvSpPr>
          <p:nvPr>
            <p:ph idx="1"/>
          </p:nvPr>
        </p:nvSpPr>
        <p:spPr>
          <a:xfrm>
            <a:off x="1131027" y="949742"/>
            <a:ext cx="9601200" cy="1070392"/>
          </a:xfrm>
        </p:spPr>
        <p:txBody>
          <a:bodyPr>
            <a:normAutofit/>
          </a:bodyPr>
          <a:lstStyle/>
          <a:p>
            <a:r>
              <a:rPr lang="en-US" sz="3200" dirty="0" smtClean="0">
                <a:solidFill>
                  <a:schemeClr val="tx1"/>
                </a:solidFill>
                <a:latin typeface="Calibri" panose="020F0502020204030204" pitchFamily="34" charset="0"/>
              </a:rPr>
              <a:t>A student is placed in one of three categories based on their final completion or exit code.</a:t>
            </a:r>
            <a:endParaRPr lang="en-US" sz="3200" dirty="0">
              <a:solidFill>
                <a:schemeClr val="tx1"/>
              </a:solidFill>
              <a:latin typeface="Calibri" panose="020F0502020204030204" pitchFamily="34" charset="0"/>
            </a:endParaRPr>
          </a:p>
          <a:p>
            <a:endParaRPr lang="en-US" dirty="0">
              <a:latin typeface="Calibri" panose="020F0502020204030204" pitchFamily="34" charset="0"/>
            </a:endParaRPr>
          </a:p>
        </p:txBody>
      </p:sp>
      <p:sp>
        <p:nvSpPr>
          <p:cNvPr id="7" name="Rectangle 6"/>
          <p:cNvSpPr/>
          <p:nvPr/>
        </p:nvSpPr>
        <p:spPr>
          <a:xfrm>
            <a:off x="1131027" y="2149892"/>
            <a:ext cx="3199774" cy="3657600"/>
          </a:xfrm>
          <a:prstGeom prst="rect">
            <a:avLst/>
          </a:prstGeom>
          <a:ln/>
        </p:spPr>
        <p:style>
          <a:lnRef idx="2">
            <a:schemeClr val="dk1"/>
          </a:lnRef>
          <a:fillRef idx="1">
            <a:schemeClr val="lt1"/>
          </a:fillRef>
          <a:effectRef idx="0">
            <a:schemeClr val="dk1"/>
          </a:effectRef>
          <a:fontRef idx="minor">
            <a:schemeClr val="dk1"/>
          </a:fontRef>
        </p:style>
        <p:txBody>
          <a:bodyPr rtlCol="0" anchor="t"/>
          <a:lstStyle/>
          <a:p>
            <a:pPr algn="ctr">
              <a:lnSpc>
                <a:spcPct val="200000"/>
              </a:lnSpc>
            </a:pPr>
            <a:r>
              <a:rPr lang="en-US" b="1" dirty="0" smtClean="0">
                <a:solidFill>
                  <a:schemeClr val="tx1"/>
                </a:solidFill>
                <a:latin typeface="Calibri" panose="020F0502020204030204" pitchFamily="34" charset="0"/>
              </a:rPr>
              <a:t>Graduates</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Graduate w/Basic HS Diploma</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Graduate Carnegie</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Graduate Military</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Early Graduate</a:t>
            </a:r>
          </a:p>
          <a:p>
            <a:pPr marL="285750" indent="-285750">
              <a:buFont typeface="Arial" panose="020B0604020202020204" pitchFamily="34" charset="0"/>
              <a:buChar char="•"/>
            </a:pPr>
            <a:r>
              <a:rPr lang="en-US" dirty="0" smtClean="0">
                <a:latin typeface="Calibri" panose="020F0502020204030204" pitchFamily="34" charset="0"/>
              </a:rPr>
              <a:t>Graduate w/ Basic HS Diploma </a:t>
            </a:r>
            <a:r>
              <a:rPr lang="en-US" dirty="0">
                <a:latin typeface="Calibri" panose="020F0502020204030204" pitchFamily="34" charset="0"/>
              </a:rPr>
              <a:t>with Advanced Math Requirement</a:t>
            </a:r>
          </a:p>
          <a:p>
            <a:pPr marL="285750" indent="-285750">
              <a:buFont typeface="Arial" panose="020B0604020202020204" pitchFamily="34" charset="0"/>
              <a:buChar char="•"/>
            </a:pPr>
            <a:endParaRPr lang="en-US" dirty="0">
              <a:solidFill>
                <a:schemeClr val="tx1"/>
              </a:solidFill>
              <a:latin typeface="Calibri" panose="020F0502020204030204" pitchFamily="34" charset="0"/>
            </a:endParaRPr>
          </a:p>
        </p:txBody>
      </p:sp>
      <p:sp>
        <p:nvSpPr>
          <p:cNvPr id="6" name="Rectangle 5"/>
          <p:cNvSpPr/>
          <p:nvPr/>
        </p:nvSpPr>
        <p:spPr>
          <a:xfrm>
            <a:off x="4981732" y="2149892"/>
            <a:ext cx="3200400" cy="3657600"/>
          </a:xfrm>
          <a:prstGeom prst="rect">
            <a:avLst/>
          </a:prstGeom>
          <a:ln/>
        </p:spPr>
        <p:style>
          <a:lnRef idx="2">
            <a:schemeClr val="dk1"/>
          </a:lnRef>
          <a:fillRef idx="1">
            <a:schemeClr val="lt1"/>
          </a:fillRef>
          <a:effectRef idx="0">
            <a:schemeClr val="dk1"/>
          </a:effectRef>
          <a:fontRef idx="minor">
            <a:schemeClr val="dk1"/>
          </a:fontRef>
        </p:style>
        <p:txBody>
          <a:bodyPr rtlCol="0" anchor="t"/>
          <a:lstStyle/>
          <a:p>
            <a:pPr algn="ctr">
              <a:lnSpc>
                <a:spcPct val="200000"/>
              </a:lnSpc>
            </a:pPr>
            <a:r>
              <a:rPr lang="en-US" b="1" dirty="0" smtClean="0">
                <a:solidFill>
                  <a:schemeClr val="tx1"/>
                </a:solidFill>
                <a:latin typeface="Calibri" panose="020F0502020204030204" pitchFamily="34" charset="0"/>
              </a:rPr>
              <a:t>Non-Graduates</a:t>
            </a:r>
            <a:endParaRPr lang="en-US" b="1" dirty="0">
              <a:solidFill>
                <a:schemeClr val="tx1"/>
              </a:solidFill>
              <a:latin typeface="Calibri" panose="020F0502020204030204" pitchFamily="34" charset="0"/>
            </a:endParaRP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Dropout (Unknown)</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Expelled/Suspended</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Withdraw</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Graduate Pending</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Transfer to Adult Ed, Higher Ed, or UCAT</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Retained Senior</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Aged Out</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Completion Certificate</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GED</a:t>
            </a:r>
          </a:p>
          <a:p>
            <a:pPr marL="285750" indent="-285750">
              <a:buFont typeface="Arial" panose="020B0604020202020204" pitchFamily="34" charset="0"/>
              <a:buChar char="•"/>
            </a:pPr>
            <a:r>
              <a:rPr lang="en-US" dirty="0">
                <a:latin typeface="Calibri" panose="020F0502020204030204" pitchFamily="34" charset="0"/>
              </a:rPr>
              <a:t>Graduated UAA/DLM</a:t>
            </a:r>
          </a:p>
          <a:p>
            <a:pPr marL="285750" indent="-285750">
              <a:buFont typeface="Arial" panose="020B0604020202020204" pitchFamily="34" charset="0"/>
              <a:buChar char="•"/>
            </a:pPr>
            <a:endParaRPr lang="en-US" dirty="0">
              <a:solidFill>
                <a:schemeClr val="tx1"/>
              </a:solidFill>
              <a:latin typeface="Calibri" panose="020F0502020204030204" pitchFamily="34" charset="0"/>
            </a:endParaRPr>
          </a:p>
          <a:p>
            <a:pPr algn="ctr"/>
            <a:endParaRPr lang="en-US" dirty="0">
              <a:solidFill>
                <a:schemeClr val="tx1"/>
              </a:solidFill>
              <a:latin typeface="Calibri" panose="020F0502020204030204" pitchFamily="34" charset="0"/>
            </a:endParaRPr>
          </a:p>
        </p:txBody>
      </p:sp>
      <p:sp>
        <p:nvSpPr>
          <p:cNvPr id="8" name="Rectangle 7"/>
          <p:cNvSpPr/>
          <p:nvPr/>
        </p:nvSpPr>
        <p:spPr>
          <a:xfrm>
            <a:off x="8619376" y="2149892"/>
            <a:ext cx="3200400" cy="3657600"/>
          </a:xfrm>
          <a:prstGeom prst="rect">
            <a:avLst/>
          </a:prstGeom>
          <a:ln/>
        </p:spPr>
        <p:style>
          <a:lnRef idx="2">
            <a:schemeClr val="dk1"/>
          </a:lnRef>
          <a:fillRef idx="1">
            <a:schemeClr val="lt1"/>
          </a:fillRef>
          <a:effectRef idx="0">
            <a:schemeClr val="dk1"/>
          </a:effectRef>
          <a:fontRef idx="minor">
            <a:schemeClr val="dk1"/>
          </a:fontRef>
        </p:style>
        <p:txBody>
          <a:bodyPr rtlCol="0" anchor="t"/>
          <a:lstStyle/>
          <a:p>
            <a:pPr algn="ctr">
              <a:lnSpc>
                <a:spcPct val="200000"/>
              </a:lnSpc>
            </a:pPr>
            <a:r>
              <a:rPr lang="en-US" b="1" dirty="0" smtClean="0">
                <a:solidFill>
                  <a:schemeClr val="tx1"/>
                </a:solidFill>
                <a:latin typeface="Calibri" panose="020F0502020204030204" pitchFamily="34" charset="0"/>
              </a:rPr>
              <a:t>Excluded</a:t>
            </a:r>
            <a:endParaRPr lang="en-US" b="1" dirty="0">
              <a:solidFill>
                <a:schemeClr val="tx1"/>
              </a:solidFill>
              <a:latin typeface="Calibri" panose="020F0502020204030204" pitchFamily="34" charset="0"/>
            </a:endParaRP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Foreign Exchange Student</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Transfer out of State/Country</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Transfer to Home/Private School</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Death</a:t>
            </a:r>
          </a:p>
          <a:p>
            <a:pPr marL="285750" indent="-285750">
              <a:buFont typeface="Arial" panose="020B0604020202020204" pitchFamily="34" charset="0"/>
              <a:buChar char="•"/>
            </a:pPr>
            <a:r>
              <a:rPr lang="en-US" dirty="0" smtClean="0">
                <a:solidFill>
                  <a:schemeClr val="tx1"/>
                </a:solidFill>
                <a:latin typeface="Calibri" panose="020F0502020204030204" pitchFamily="34" charset="0"/>
              </a:rPr>
              <a:t>Withdraw Medical</a:t>
            </a:r>
            <a:endParaRPr lang="en-US" dirty="0">
              <a:solidFill>
                <a:schemeClr val="tx1"/>
              </a:solidFill>
              <a:latin typeface="Calibri" panose="020F0502020204030204" pitchFamily="34" charset="0"/>
            </a:endParaRPr>
          </a:p>
          <a:p>
            <a:pPr algn="ctr"/>
            <a:endParaRPr lang="en-US" dirty="0">
              <a:solidFill>
                <a:schemeClr val="tx1"/>
              </a:solidFill>
              <a:latin typeface="Calibri" panose="020F0502020204030204" pitchFamily="34" charset="0"/>
            </a:endParaRPr>
          </a:p>
        </p:txBody>
      </p:sp>
    </p:spTree>
    <p:extLst>
      <p:ext uri="{BB962C8B-B14F-4D97-AF65-F5344CB8AC3E}">
        <p14:creationId xmlns:p14="http://schemas.microsoft.com/office/powerpoint/2010/main" val="3185360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4888" y="415685"/>
            <a:ext cx="9601200" cy="1485900"/>
          </a:xfrm>
        </p:spPr>
        <p:txBody>
          <a:bodyPr/>
          <a:lstStyle/>
          <a:p>
            <a:r>
              <a:rPr lang="en-US" dirty="0" smtClean="0">
                <a:latin typeface="Calibri" panose="020F0502020204030204" pitchFamily="34" charset="0"/>
              </a:rPr>
              <a:t>Final Codes Con…</a:t>
            </a:r>
            <a:endParaRPr lang="en-US" dirty="0">
              <a:latin typeface="Calibri" panose="020F0502020204030204" pitchFamily="34" charset="0"/>
            </a:endParaRPr>
          </a:p>
        </p:txBody>
      </p:sp>
      <p:sp>
        <p:nvSpPr>
          <p:cNvPr id="21" name="Content Placeholder 3"/>
          <p:cNvSpPr>
            <a:spLocks noGrp="1"/>
          </p:cNvSpPr>
          <p:nvPr>
            <p:ph idx="1"/>
          </p:nvPr>
        </p:nvSpPr>
        <p:spPr>
          <a:xfrm>
            <a:off x="869287" y="1060564"/>
            <a:ext cx="10600898" cy="1593133"/>
          </a:xfrm>
        </p:spPr>
        <p:txBody>
          <a:bodyPr/>
          <a:lstStyle/>
          <a:p>
            <a:r>
              <a:rPr lang="en-US" sz="3200" dirty="0" smtClean="0">
                <a:solidFill>
                  <a:schemeClr val="tx1"/>
                </a:solidFill>
                <a:latin typeface="Calibri" panose="020F0502020204030204" pitchFamily="34" charset="0"/>
              </a:rPr>
              <a:t>Utah reports will </a:t>
            </a:r>
            <a:r>
              <a:rPr lang="en-US" sz="3200" dirty="0">
                <a:solidFill>
                  <a:schemeClr val="tx1"/>
                </a:solidFill>
                <a:latin typeface="Calibri" panose="020F0502020204030204" pitchFamily="34" charset="0"/>
              </a:rPr>
              <a:t>divide Non-Graduates into three subgroups: Dropouts, Continuing Students, and Other Completers.</a:t>
            </a:r>
          </a:p>
          <a:p>
            <a:endParaRPr lang="en-US" sz="3200" dirty="0">
              <a:solidFill>
                <a:schemeClr val="tx1"/>
              </a:solidFill>
              <a:latin typeface="Calibri" panose="020F0502020204030204" pitchFamily="34" charset="0"/>
            </a:endParaRPr>
          </a:p>
        </p:txBody>
      </p:sp>
      <p:sp>
        <p:nvSpPr>
          <p:cNvPr id="6" name="Rectangle 5"/>
          <p:cNvSpPr/>
          <p:nvPr/>
        </p:nvSpPr>
        <p:spPr>
          <a:xfrm>
            <a:off x="3423056" y="2653697"/>
            <a:ext cx="3484179" cy="3744309"/>
          </a:xfrm>
          <a:prstGeom prst="rect">
            <a:avLst/>
          </a:prstGeom>
          <a:ln/>
        </p:spPr>
        <p:style>
          <a:lnRef idx="2">
            <a:schemeClr val="dk1"/>
          </a:lnRef>
          <a:fillRef idx="1">
            <a:schemeClr val="lt1"/>
          </a:fillRef>
          <a:effectRef idx="0">
            <a:schemeClr val="dk1"/>
          </a:effectRef>
          <a:fontRef idx="minor">
            <a:schemeClr val="dk1"/>
          </a:fontRef>
        </p:style>
        <p:txBody>
          <a:bodyPr rtlCol="0" anchor="t"/>
          <a:lstStyle/>
          <a:p>
            <a:pPr algn="ctr">
              <a:lnSpc>
                <a:spcPct val="200000"/>
              </a:lnSpc>
            </a:pPr>
            <a:r>
              <a:rPr lang="en-US" b="1" dirty="0">
                <a:solidFill>
                  <a:schemeClr val="tx1"/>
                </a:solidFill>
                <a:latin typeface="Calibri" panose="020F0502020204030204" pitchFamily="34" charset="0"/>
              </a:rPr>
              <a:t>Non-Graduates</a:t>
            </a:r>
          </a:p>
          <a:p>
            <a:pPr marL="285750" indent="-285750">
              <a:buFont typeface="Arial" panose="020B0604020202020204" pitchFamily="34" charset="0"/>
              <a:buChar char="•"/>
            </a:pPr>
            <a:r>
              <a:rPr lang="en-US" dirty="0">
                <a:solidFill>
                  <a:srgbClr val="C00000"/>
                </a:solidFill>
                <a:latin typeface="Calibri" panose="020F0502020204030204" pitchFamily="34" charset="0"/>
              </a:rPr>
              <a:t>Dropout</a:t>
            </a:r>
          </a:p>
          <a:p>
            <a:pPr marL="285750" indent="-285750">
              <a:buFont typeface="Arial" panose="020B0604020202020204" pitchFamily="34" charset="0"/>
              <a:buChar char="•"/>
            </a:pPr>
            <a:r>
              <a:rPr lang="en-US" dirty="0">
                <a:solidFill>
                  <a:srgbClr val="C00000"/>
                </a:solidFill>
                <a:latin typeface="Calibri" panose="020F0502020204030204" pitchFamily="34" charset="0"/>
              </a:rPr>
              <a:t>Expelled/Suspended</a:t>
            </a:r>
          </a:p>
          <a:p>
            <a:pPr marL="285750" indent="-285750">
              <a:buFont typeface="Arial" panose="020B0604020202020204" pitchFamily="34" charset="0"/>
              <a:buChar char="•"/>
            </a:pPr>
            <a:r>
              <a:rPr lang="en-US" dirty="0">
                <a:solidFill>
                  <a:srgbClr val="C00000"/>
                </a:solidFill>
                <a:latin typeface="Calibri" panose="020F0502020204030204" pitchFamily="34" charset="0"/>
              </a:rPr>
              <a:t>Withdraw</a:t>
            </a:r>
          </a:p>
          <a:p>
            <a:pPr marL="285750" indent="-285750">
              <a:buFont typeface="Arial" panose="020B0604020202020204" pitchFamily="34" charset="0"/>
              <a:buChar char="•"/>
            </a:pPr>
            <a:r>
              <a:rPr lang="en-US" dirty="0" smtClean="0">
                <a:solidFill>
                  <a:srgbClr val="C00000"/>
                </a:solidFill>
                <a:latin typeface="Calibri" panose="020F0502020204030204" pitchFamily="34" charset="0"/>
              </a:rPr>
              <a:t>Graduate Pending</a:t>
            </a:r>
            <a:endParaRPr lang="en-US" dirty="0">
              <a:solidFill>
                <a:srgbClr val="C00000"/>
              </a:solidFill>
              <a:latin typeface="Calibri" panose="020F0502020204030204" pitchFamily="34" charset="0"/>
            </a:endParaRPr>
          </a:p>
          <a:p>
            <a:pPr marL="285750" indent="-285750">
              <a:buFont typeface="Arial" panose="020B0604020202020204" pitchFamily="34" charset="0"/>
              <a:buChar char="•"/>
            </a:pPr>
            <a:r>
              <a:rPr lang="en-US" dirty="0">
                <a:solidFill>
                  <a:srgbClr val="C00000"/>
                </a:solidFill>
                <a:latin typeface="Calibri" panose="020F0502020204030204" pitchFamily="34" charset="0"/>
              </a:rPr>
              <a:t>Transfer to Adult </a:t>
            </a:r>
            <a:r>
              <a:rPr lang="en-US" dirty="0" smtClean="0">
                <a:solidFill>
                  <a:srgbClr val="C00000"/>
                </a:solidFill>
                <a:latin typeface="Calibri" panose="020F0502020204030204" pitchFamily="34" charset="0"/>
              </a:rPr>
              <a:t>Ed</a:t>
            </a:r>
          </a:p>
          <a:p>
            <a:pPr marL="285750" indent="-285750">
              <a:buFont typeface="Arial" panose="020B0604020202020204" pitchFamily="34" charset="0"/>
              <a:buChar char="•"/>
            </a:pPr>
            <a:r>
              <a:rPr lang="en-US" dirty="0" smtClean="0">
                <a:solidFill>
                  <a:srgbClr val="0070C0"/>
                </a:solidFill>
                <a:latin typeface="Calibri" panose="020F0502020204030204" pitchFamily="34" charset="0"/>
              </a:rPr>
              <a:t>Higher </a:t>
            </a:r>
            <a:r>
              <a:rPr lang="en-US" dirty="0">
                <a:solidFill>
                  <a:srgbClr val="0070C0"/>
                </a:solidFill>
                <a:latin typeface="Calibri" panose="020F0502020204030204" pitchFamily="34" charset="0"/>
              </a:rPr>
              <a:t>Ed, or UCAT</a:t>
            </a:r>
          </a:p>
          <a:p>
            <a:pPr marL="285750" indent="-285750">
              <a:buFont typeface="Arial" panose="020B0604020202020204" pitchFamily="34" charset="0"/>
              <a:buChar char="•"/>
            </a:pPr>
            <a:r>
              <a:rPr lang="en-US" dirty="0">
                <a:solidFill>
                  <a:srgbClr val="0070C0"/>
                </a:solidFill>
                <a:latin typeface="Calibri" panose="020F0502020204030204" pitchFamily="34" charset="0"/>
              </a:rPr>
              <a:t>Retained Senior</a:t>
            </a:r>
          </a:p>
          <a:p>
            <a:pPr marL="285750" indent="-285750">
              <a:buFont typeface="Arial" panose="020B0604020202020204" pitchFamily="34" charset="0"/>
              <a:buChar char="•"/>
            </a:pPr>
            <a:r>
              <a:rPr lang="en-US" dirty="0">
                <a:solidFill>
                  <a:srgbClr val="00B050"/>
                </a:solidFill>
                <a:latin typeface="Calibri" panose="020F0502020204030204" pitchFamily="34" charset="0"/>
              </a:rPr>
              <a:t>Aged Out</a:t>
            </a:r>
          </a:p>
          <a:p>
            <a:pPr marL="285750" indent="-285750">
              <a:buFont typeface="Arial" panose="020B0604020202020204" pitchFamily="34" charset="0"/>
              <a:buChar char="•"/>
            </a:pPr>
            <a:r>
              <a:rPr lang="en-US" dirty="0">
                <a:solidFill>
                  <a:srgbClr val="00B050"/>
                </a:solidFill>
                <a:latin typeface="Calibri" panose="020F0502020204030204" pitchFamily="34" charset="0"/>
              </a:rPr>
              <a:t>Completion Certificate</a:t>
            </a:r>
          </a:p>
          <a:p>
            <a:pPr marL="285750" indent="-285750">
              <a:buFont typeface="Arial" panose="020B0604020202020204" pitchFamily="34" charset="0"/>
              <a:buChar char="•"/>
            </a:pPr>
            <a:r>
              <a:rPr lang="en-US" dirty="0">
                <a:solidFill>
                  <a:srgbClr val="00B050"/>
                </a:solidFill>
                <a:latin typeface="Calibri" panose="020F0502020204030204" pitchFamily="34" charset="0"/>
              </a:rPr>
              <a:t>GED</a:t>
            </a:r>
          </a:p>
        </p:txBody>
      </p:sp>
      <p:cxnSp>
        <p:nvCxnSpPr>
          <p:cNvPr id="12" name="Straight Arrow Connector 11" title="Dropout is a Dropout"/>
          <p:cNvCxnSpPr>
            <a:endCxn id="22" idx="2"/>
          </p:cNvCxnSpPr>
          <p:nvPr/>
        </p:nvCxnSpPr>
        <p:spPr>
          <a:xfrm flipV="1">
            <a:off x="5027811" y="3326202"/>
            <a:ext cx="2629785" cy="53912"/>
          </a:xfrm>
          <a:prstGeom prst="straightConnector1">
            <a:avLst/>
          </a:prstGeom>
          <a:ln>
            <a:solidFill>
              <a:srgbClr val="C00000"/>
            </a:solidFill>
            <a:tailEnd type="triangle"/>
          </a:ln>
        </p:spPr>
        <p:style>
          <a:lnRef idx="2">
            <a:schemeClr val="dk1"/>
          </a:lnRef>
          <a:fillRef idx="1">
            <a:schemeClr val="lt1"/>
          </a:fillRef>
          <a:effectRef idx="0">
            <a:schemeClr val="dk1"/>
          </a:effectRef>
          <a:fontRef idx="minor">
            <a:schemeClr val="dk1"/>
          </a:fontRef>
        </p:style>
      </p:cxnSp>
      <p:cxnSp>
        <p:nvCxnSpPr>
          <p:cNvPr id="13" name="Straight Arrow Connector 12" title="Expelled or Suspended is a Dropout"/>
          <p:cNvCxnSpPr>
            <a:endCxn id="22" idx="2"/>
          </p:cNvCxnSpPr>
          <p:nvPr/>
        </p:nvCxnSpPr>
        <p:spPr>
          <a:xfrm flipV="1">
            <a:off x="6225990" y="3326202"/>
            <a:ext cx="1431606" cy="289450"/>
          </a:xfrm>
          <a:prstGeom prst="straightConnector1">
            <a:avLst/>
          </a:prstGeom>
          <a:ln>
            <a:solidFill>
              <a:srgbClr val="C00000"/>
            </a:solidFill>
            <a:tailEnd type="triangle"/>
          </a:ln>
        </p:spPr>
        <p:style>
          <a:lnRef idx="2">
            <a:schemeClr val="dk1"/>
          </a:lnRef>
          <a:fillRef idx="1">
            <a:schemeClr val="lt1"/>
          </a:fillRef>
          <a:effectRef idx="0">
            <a:schemeClr val="dk1"/>
          </a:effectRef>
          <a:fontRef idx="minor">
            <a:schemeClr val="dk1"/>
          </a:fontRef>
        </p:style>
      </p:cxnSp>
      <p:cxnSp>
        <p:nvCxnSpPr>
          <p:cNvPr id="11" name="Straight Arrow Connector 10" title="Withdraw is a Dropout"/>
          <p:cNvCxnSpPr>
            <a:endCxn id="22" idx="2"/>
          </p:cNvCxnSpPr>
          <p:nvPr/>
        </p:nvCxnSpPr>
        <p:spPr>
          <a:xfrm flipV="1">
            <a:off x="5027811" y="3326202"/>
            <a:ext cx="2629785" cy="637439"/>
          </a:xfrm>
          <a:prstGeom prst="straightConnector1">
            <a:avLst/>
          </a:prstGeom>
          <a:ln>
            <a:solidFill>
              <a:srgbClr val="C00000"/>
            </a:solidFill>
            <a:tailEnd type="triangle"/>
          </a:ln>
        </p:spPr>
        <p:style>
          <a:lnRef idx="2">
            <a:schemeClr val="dk1"/>
          </a:lnRef>
          <a:fillRef idx="1">
            <a:schemeClr val="lt1"/>
          </a:fillRef>
          <a:effectRef idx="0">
            <a:schemeClr val="dk1"/>
          </a:effectRef>
          <a:fontRef idx="minor">
            <a:schemeClr val="dk1"/>
          </a:fontRef>
        </p:style>
      </p:cxnSp>
      <p:cxnSp>
        <p:nvCxnSpPr>
          <p:cNvPr id="14" name="Straight Arrow Connector 13" title="Graduate Pending is a Dropout"/>
          <p:cNvCxnSpPr>
            <a:endCxn id="22" idx="2"/>
          </p:cNvCxnSpPr>
          <p:nvPr/>
        </p:nvCxnSpPr>
        <p:spPr>
          <a:xfrm flipV="1">
            <a:off x="6001203" y="3326202"/>
            <a:ext cx="1656393" cy="869280"/>
          </a:xfrm>
          <a:prstGeom prst="straightConnector1">
            <a:avLst/>
          </a:prstGeom>
          <a:ln>
            <a:solidFill>
              <a:srgbClr val="C00000"/>
            </a:solidFill>
            <a:tailEnd type="triangle"/>
          </a:ln>
        </p:spPr>
        <p:style>
          <a:lnRef idx="2">
            <a:schemeClr val="dk1"/>
          </a:lnRef>
          <a:fillRef idx="1">
            <a:schemeClr val="lt1"/>
          </a:fillRef>
          <a:effectRef idx="0">
            <a:schemeClr val="dk1"/>
          </a:effectRef>
          <a:fontRef idx="minor">
            <a:schemeClr val="dk1"/>
          </a:fontRef>
        </p:style>
      </p:cxnSp>
      <p:cxnSp>
        <p:nvCxnSpPr>
          <p:cNvPr id="15" name="Straight Arrow Connector 14" title="Transfer to Adult Ed is a Dropout"/>
          <p:cNvCxnSpPr>
            <a:endCxn id="22" idx="2"/>
          </p:cNvCxnSpPr>
          <p:nvPr/>
        </p:nvCxnSpPr>
        <p:spPr>
          <a:xfrm flipV="1">
            <a:off x="6001203" y="3326202"/>
            <a:ext cx="1656393" cy="1068907"/>
          </a:xfrm>
          <a:prstGeom prst="straightConnector1">
            <a:avLst/>
          </a:prstGeom>
          <a:ln>
            <a:solidFill>
              <a:srgbClr val="C00000"/>
            </a:solidFill>
            <a:tailEnd type="triangle"/>
          </a:ln>
        </p:spPr>
        <p:style>
          <a:lnRef idx="2">
            <a:schemeClr val="dk1"/>
          </a:lnRef>
          <a:fillRef idx="1">
            <a:schemeClr val="lt1"/>
          </a:fillRef>
          <a:effectRef idx="0">
            <a:schemeClr val="dk1"/>
          </a:effectRef>
          <a:fontRef idx="minor">
            <a:schemeClr val="dk1"/>
          </a:fontRef>
        </p:style>
      </p:cxnSp>
      <p:cxnSp>
        <p:nvCxnSpPr>
          <p:cNvPr id="16" name="Straight Arrow Connector 15" title="Transfer to Higher Ed. or UCAT is a Continuing Student"/>
          <p:cNvCxnSpPr>
            <a:endCxn id="23" idx="2"/>
          </p:cNvCxnSpPr>
          <p:nvPr/>
        </p:nvCxnSpPr>
        <p:spPr>
          <a:xfrm flipV="1">
            <a:off x="6001203" y="4543408"/>
            <a:ext cx="1724495" cy="194765"/>
          </a:xfrm>
          <a:prstGeom prst="straightConnector1">
            <a:avLst/>
          </a:prstGeom>
          <a:ln>
            <a:solidFill>
              <a:srgbClr val="0070C0"/>
            </a:solidFill>
            <a:tailEnd type="triangle"/>
          </a:ln>
        </p:spPr>
        <p:style>
          <a:lnRef idx="2">
            <a:schemeClr val="dk1"/>
          </a:lnRef>
          <a:fillRef idx="1">
            <a:schemeClr val="lt1"/>
          </a:fillRef>
          <a:effectRef idx="0">
            <a:schemeClr val="dk1"/>
          </a:effectRef>
          <a:fontRef idx="minor">
            <a:schemeClr val="dk1"/>
          </a:fontRef>
        </p:style>
      </p:cxnSp>
      <p:cxnSp>
        <p:nvCxnSpPr>
          <p:cNvPr id="17" name="Straight Arrow Connector 16" title="Retained Senior is a Continuing Student"/>
          <p:cNvCxnSpPr>
            <a:endCxn id="23" idx="2"/>
          </p:cNvCxnSpPr>
          <p:nvPr/>
        </p:nvCxnSpPr>
        <p:spPr>
          <a:xfrm flipV="1">
            <a:off x="5751742" y="4543408"/>
            <a:ext cx="1973956" cy="479530"/>
          </a:xfrm>
          <a:prstGeom prst="straightConnector1">
            <a:avLst/>
          </a:prstGeom>
          <a:ln>
            <a:solidFill>
              <a:srgbClr val="0070C0"/>
            </a:solidFill>
            <a:tailEnd type="triangle"/>
          </a:ln>
        </p:spPr>
        <p:style>
          <a:lnRef idx="2">
            <a:schemeClr val="dk1"/>
          </a:lnRef>
          <a:fillRef idx="1">
            <a:schemeClr val="lt1"/>
          </a:fillRef>
          <a:effectRef idx="0">
            <a:schemeClr val="dk1"/>
          </a:effectRef>
          <a:fontRef idx="minor">
            <a:schemeClr val="dk1"/>
          </a:fontRef>
        </p:style>
      </p:cxnSp>
      <p:cxnSp>
        <p:nvCxnSpPr>
          <p:cNvPr id="18" name="Straight Arrow Connector 17" title="Aged Out is an Other Completer"/>
          <p:cNvCxnSpPr>
            <a:endCxn id="24" idx="2"/>
          </p:cNvCxnSpPr>
          <p:nvPr/>
        </p:nvCxnSpPr>
        <p:spPr>
          <a:xfrm>
            <a:off x="5265768" y="5321700"/>
            <a:ext cx="2391828" cy="444374"/>
          </a:xfrm>
          <a:prstGeom prst="straightConnector1">
            <a:avLst/>
          </a:prstGeom>
          <a:ln>
            <a:solidFill>
              <a:srgbClr val="00B050"/>
            </a:solidFill>
            <a:tailEnd type="triangle"/>
          </a:ln>
        </p:spPr>
        <p:style>
          <a:lnRef idx="2">
            <a:schemeClr val="dk1"/>
          </a:lnRef>
          <a:fillRef idx="1">
            <a:schemeClr val="lt1"/>
          </a:fillRef>
          <a:effectRef idx="0">
            <a:schemeClr val="dk1"/>
          </a:effectRef>
          <a:fontRef idx="minor">
            <a:schemeClr val="dk1"/>
          </a:fontRef>
        </p:style>
      </p:cxnSp>
      <p:cxnSp>
        <p:nvCxnSpPr>
          <p:cNvPr id="19" name="Straight Arrow Connector 18" title="Certificate of Completion is an Other Completer"/>
          <p:cNvCxnSpPr>
            <a:endCxn id="24" idx="2"/>
          </p:cNvCxnSpPr>
          <p:nvPr/>
        </p:nvCxnSpPr>
        <p:spPr>
          <a:xfrm>
            <a:off x="6462166" y="5580163"/>
            <a:ext cx="1195430" cy="185911"/>
          </a:xfrm>
          <a:prstGeom prst="straightConnector1">
            <a:avLst/>
          </a:prstGeom>
          <a:ln>
            <a:solidFill>
              <a:srgbClr val="00B050"/>
            </a:solidFill>
            <a:tailEnd type="triangle"/>
          </a:ln>
        </p:spPr>
        <p:style>
          <a:lnRef idx="2">
            <a:schemeClr val="dk1"/>
          </a:lnRef>
          <a:fillRef idx="1">
            <a:schemeClr val="lt1"/>
          </a:fillRef>
          <a:effectRef idx="0">
            <a:schemeClr val="dk1"/>
          </a:effectRef>
          <a:fontRef idx="minor">
            <a:schemeClr val="dk1"/>
          </a:fontRef>
        </p:style>
      </p:cxnSp>
      <p:cxnSp>
        <p:nvCxnSpPr>
          <p:cNvPr id="20" name="Straight Arrow Connector 19" title="GED is an Other Completer"/>
          <p:cNvCxnSpPr>
            <a:endCxn id="24" idx="2"/>
          </p:cNvCxnSpPr>
          <p:nvPr/>
        </p:nvCxnSpPr>
        <p:spPr>
          <a:xfrm flipV="1">
            <a:off x="4474485" y="5766074"/>
            <a:ext cx="3183111" cy="124741"/>
          </a:xfrm>
          <a:prstGeom prst="straightConnector1">
            <a:avLst/>
          </a:prstGeom>
          <a:ln>
            <a:solidFill>
              <a:srgbClr val="00B050"/>
            </a:solidFill>
            <a:tailEnd type="triangle"/>
          </a:ln>
        </p:spPr>
        <p:style>
          <a:lnRef idx="2">
            <a:schemeClr val="dk1"/>
          </a:lnRef>
          <a:fillRef idx="1">
            <a:schemeClr val="lt1"/>
          </a:fillRef>
          <a:effectRef idx="0">
            <a:schemeClr val="dk1"/>
          </a:effectRef>
          <a:fontRef idx="minor">
            <a:schemeClr val="dk1"/>
          </a:fontRef>
        </p:style>
      </p:cxnSp>
      <p:sp>
        <p:nvSpPr>
          <p:cNvPr id="22" name="Oval 21"/>
          <p:cNvSpPr/>
          <p:nvPr/>
        </p:nvSpPr>
        <p:spPr>
          <a:xfrm>
            <a:off x="7657596" y="2766474"/>
            <a:ext cx="2770390" cy="1119455"/>
          </a:xfrm>
          <a:prstGeom prst="ellipse">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b="1" dirty="0" smtClean="0">
                <a:solidFill>
                  <a:srgbClr val="C00000"/>
                </a:solidFill>
                <a:latin typeface="Calibri" panose="020F0502020204030204" pitchFamily="34" charset="0"/>
              </a:rPr>
              <a:t>Dropouts</a:t>
            </a:r>
            <a:endParaRPr lang="en-US" b="1" dirty="0">
              <a:solidFill>
                <a:srgbClr val="C00000"/>
              </a:solidFill>
              <a:latin typeface="Calibri" panose="020F0502020204030204" pitchFamily="34" charset="0"/>
            </a:endParaRPr>
          </a:p>
        </p:txBody>
      </p:sp>
      <p:sp>
        <p:nvSpPr>
          <p:cNvPr id="23" name="Oval 22"/>
          <p:cNvSpPr/>
          <p:nvPr/>
        </p:nvSpPr>
        <p:spPr>
          <a:xfrm>
            <a:off x="7725698" y="3983680"/>
            <a:ext cx="2770390" cy="1119455"/>
          </a:xfrm>
          <a:prstGeom prst="ellipse">
            <a:avLst/>
          </a:prstGeom>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b="1" dirty="0" smtClean="0">
                <a:solidFill>
                  <a:srgbClr val="0070C0"/>
                </a:solidFill>
                <a:latin typeface="Calibri" panose="020F0502020204030204" pitchFamily="34" charset="0"/>
              </a:rPr>
              <a:t>Continuing Students</a:t>
            </a:r>
            <a:endParaRPr lang="en-US" b="1" dirty="0">
              <a:solidFill>
                <a:srgbClr val="0070C0"/>
              </a:solidFill>
              <a:latin typeface="Calibri" panose="020F0502020204030204" pitchFamily="34" charset="0"/>
            </a:endParaRPr>
          </a:p>
        </p:txBody>
      </p:sp>
      <p:sp>
        <p:nvSpPr>
          <p:cNvPr id="24" name="Oval 23"/>
          <p:cNvSpPr/>
          <p:nvPr/>
        </p:nvSpPr>
        <p:spPr>
          <a:xfrm>
            <a:off x="7657596" y="5206346"/>
            <a:ext cx="2770390" cy="1119455"/>
          </a:xfrm>
          <a:prstGeom prst="ellipse">
            <a:avLst/>
          </a:prstGeom>
          <a:l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b="1" dirty="0" smtClean="0">
                <a:solidFill>
                  <a:srgbClr val="00B050"/>
                </a:solidFill>
                <a:latin typeface="Calibri" panose="020F0502020204030204" pitchFamily="34" charset="0"/>
              </a:rPr>
              <a:t>Other Completers</a:t>
            </a:r>
            <a:endParaRPr lang="en-US" b="1" dirty="0">
              <a:solidFill>
                <a:srgbClr val="00B050"/>
              </a:solidFill>
              <a:latin typeface="Calibri" panose="020F0502020204030204" pitchFamily="34" charset="0"/>
            </a:endParaRPr>
          </a:p>
        </p:txBody>
      </p:sp>
    </p:spTree>
    <p:extLst>
      <p:ext uri="{BB962C8B-B14F-4D97-AF65-F5344CB8AC3E}">
        <p14:creationId xmlns:p14="http://schemas.microsoft.com/office/powerpoint/2010/main" val="364416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504166"/>
            <a:ext cx="9601200" cy="990600"/>
          </a:xfrm>
        </p:spPr>
        <p:txBody>
          <a:bodyPr/>
          <a:lstStyle/>
          <a:p>
            <a:r>
              <a:rPr lang="en-US" dirty="0" smtClean="0">
                <a:latin typeface="Calibri" panose="020F0502020204030204" pitchFamily="34" charset="0"/>
              </a:rPr>
              <a:t>Checking Graduation Rates</a:t>
            </a:r>
            <a:endParaRPr lang="en-US" dirty="0">
              <a:latin typeface="Calibri" panose="020F0502020204030204" pitchFamily="34" charset="0"/>
            </a:endParaRPr>
          </a:p>
        </p:txBody>
      </p:sp>
      <p:sp>
        <p:nvSpPr>
          <p:cNvPr id="3" name="Content Placeholder 2"/>
          <p:cNvSpPr>
            <a:spLocks noGrp="1"/>
          </p:cNvSpPr>
          <p:nvPr>
            <p:ph idx="1"/>
          </p:nvPr>
        </p:nvSpPr>
        <p:spPr>
          <a:xfrm>
            <a:off x="1371599" y="1332783"/>
            <a:ext cx="10101532" cy="1252267"/>
          </a:xfrm>
        </p:spPr>
        <p:txBody>
          <a:bodyPr>
            <a:normAutofit fontScale="85000" lnSpcReduction="10000"/>
          </a:bodyPr>
          <a:lstStyle/>
          <a:p>
            <a:r>
              <a:rPr lang="en-US" sz="3200" dirty="0" smtClean="0">
                <a:latin typeface="Calibri" panose="020F0502020204030204" pitchFamily="34" charset="0"/>
              </a:rPr>
              <a:t>To check your graduation rates before publication, access the ‘Federal Four Year Graduation Cohorts’ report in UTREx.  If you do not have </a:t>
            </a:r>
            <a:r>
              <a:rPr lang="en-US" sz="3200" dirty="0" err="1" smtClean="0">
                <a:latin typeface="Calibri" panose="020F0502020204030204" pitchFamily="34" charset="0"/>
              </a:rPr>
              <a:t>UTREx</a:t>
            </a:r>
            <a:r>
              <a:rPr lang="en-US" sz="3200" dirty="0" smtClean="0">
                <a:latin typeface="Calibri" panose="020F0502020204030204" pitchFamily="34" charset="0"/>
              </a:rPr>
              <a:t> access contact your LEA’s UTREx Administrator.</a:t>
            </a:r>
          </a:p>
        </p:txBody>
      </p:sp>
      <p:pic>
        <p:nvPicPr>
          <p:cNvPr id="4" name="Picture 3" descr="The Federal Four Year Graduation Cohort's report can be found in UTREx Reports, under Year Round Reports." title="Data Gateway Screen Shot"/>
          <p:cNvPicPr>
            <a:picLocks noChangeAspect="1"/>
          </p:cNvPicPr>
          <p:nvPr/>
        </p:nvPicPr>
        <p:blipFill>
          <a:blip r:embed="rId2"/>
          <a:stretch>
            <a:fillRect/>
          </a:stretch>
        </p:blipFill>
        <p:spPr>
          <a:xfrm>
            <a:off x="2443162" y="2565400"/>
            <a:ext cx="7458075" cy="4038600"/>
          </a:xfrm>
          <a:prstGeom prst="rect">
            <a:avLst/>
          </a:prstGeom>
        </p:spPr>
      </p:pic>
      <p:sp>
        <p:nvSpPr>
          <p:cNvPr id="5" name="TextBox 4"/>
          <p:cNvSpPr txBox="1"/>
          <p:nvPr/>
        </p:nvSpPr>
        <p:spPr>
          <a:xfrm>
            <a:off x="10007600" y="4584700"/>
            <a:ext cx="2184400" cy="1200329"/>
          </a:xfrm>
          <a:prstGeom prst="rect">
            <a:avLst/>
          </a:prstGeom>
          <a:noFill/>
        </p:spPr>
        <p:txBody>
          <a:bodyPr wrap="square" rtlCol="0">
            <a:spAutoFit/>
          </a:bodyPr>
          <a:lstStyle/>
          <a:p>
            <a:r>
              <a:rPr lang="en-US" dirty="0" smtClean="0">
                <a:latin typeface="Calibri" panose="020F0502020204030204" pitchFamily="34" charset="0"/>
              </a:rPr>
              <a:t>This report is updated every time your LEA submits data to UTREx.</a:t>
            </a:r>
            <a:endParaRPr lang="en-US" dirty="0">
              <a:latin typeface="Calibri" panose="020F0502020204030204" pitchFamily="34" charset="0"/>
            </a:endParaRPr>
          </a:p>
        </p:txBody>
      </p:sp>
    </p:spTree>
    <p:extLst>
      <p:ext uri="{BB962C8B-B14F-4D97-AF65-F5344CB8AC3E}">
        <p14:creationId xmlns:p14="http://schemas.microsoft.com/office/powerpoint/2010/main" val="407813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800" y="551667"/>
            <a:ext cx="9601200" cy="990600"/>
          </a:xfrm>
        </p:spPr>
        <p:txBody>
          <a:bodyPr/>
          <a:lstStyle/>
          <a:p>
            <a:r>
              <a:rPr lang="en-US" dirty="0" smtClean="0">
                <a:latin typeface="Calibri" panose="020F0502020204030204" pitchFamily="34" charset="0"/>
              </a:rPr>
              <a:t>Example Report:</a:t>
            </a:r>
            <a:endParaRPr lang="en-US" dirty="0">
              <a:latin typeface="Calibri" panose="020F0502020204030204" pitchFamily="34" charset="0"/>
            </a:endParaRPr>
          </a:p>
        </p:txBody>
      </p:sp>
      <p:pic>
        <p:nvPicPr>
          <p:cNvPr id="7" name="Picture 6" title="Federal Four Year Graduation Cohorts Report."/>
          <p:cNvPicPr>
            <a:picLocks noChangeAspect="1"/>
          </p:cNvPicPr>
          <p:nvPr/>
        </p:nvPicPr>
        <p:blipFill>
          <a:blip r:embed="rId2"/>
          <a:stretch>
            <a:fillRect/>
          </a:stretch>
        </p:blipFill>
        <p:spPr>
          <a:xfrm>
            <a:off x="2300287" y="1542267"/>
            <a:ext cx="7743825" cy="4819650"/>
          </a:xfrm>
          <a:prstGeom prst="rect">
            <a:avLst/>
          </a:prstGeom>
        </p:spPr>
      </p:pic>
      <p:sp>
        <p:nvSpPr>
          <p:cNvPr id="5" name="TextBox 4"/>
          <p:cNvSpPr txBox="1"/>
          <p:nvPr/>
        </p:nvSpPr>
        <p:spPr>
          <a:xfrm>
            <a:off x="10157911" y="2759322"/>
            <a:ext cx="1892125" cy="923330"/>
          </a:xfrm>
          <a:prstGeom prst="rect">
            <a:avLst/>
          </a:prstGeom>
          <a:noFill/>
        </p:spPr>
        <p:txBody>
          <a:bodyPr wrap="square" rtlCol="0">
            <a:spAutoFit/>
          </a:bodyPr>
          <a:lstStyle/>
          <a:p>
            <a:r>
              <a:rPr lang="en-US" dirty="0" smtClean="0">
                <a:latin typeface="Calibri" panose="020F0502020204030204" pitchFamily="34" charset="0"/>
              </a:rPr>
              <a:t>This is the code entered into your SIS system.</a:t>
            </a:r>
            <a:endParaRPr lang="en-US" dirty="0">
              <a:latin typeface="Calibri" panose="020F0502020204030204" pitchFamily="34" charset="0"/>
            </a:endParaRPr>
          </a:p>
        </p:txBody>
      </p:sp>
      <p:cxnSp>
        <p:nvCxnSpPr>
          <p:cNvPr id="11" name="Straight Arrow Connector 10" title="Arrow"/>
          <p:cNvCxnSpPr>
            <a:stCxn id="5" idx="1"/>
            <a:endCxn id="9" idx="6"/>
          </p:cNvCxnSpPr>
          <p:nvPr/>
        </p:nvCxnSpPr>
        <p:spPr>
          <a:xfrm flipH="1">
            <a:off x="7828767" y="3220987"/>
            <a:ext cx="2329144" cy="66559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9" name="Oval 8" title="Report shows the final code entered by the LEA."/>
          <p:cNvSpPr/>
          <p:nvPr/>
        </p:nvSpPr>
        <p:spPr>
          <a:xfrm>
            <a:off x="6563638" y="3682652"/>
            <a:ext cx="1265129" cy="407849"/>
          </a:xfrm>
          <a:prstGeom prst="ellipse">
            <a:avLst/>
          </a:prstGeom>
          <a:noFill/>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latin typeface="Calibri" panose="020F0502020204030204" pitchFamily="34" charset="0"/>
            </a:endParaRPr>
          </a:p>
        </p:txBody>
      </p:sp>
      <p:sp>
        <p:nvSpPr>
          <p:cNvPr id="12" name="TextBox 11"/>
          <p:cNvSpPr txBox="1"/>
          <p:nvPr/>
        </p:nvSpPr>
        <p:spPr>
          <a:xfrm>
            <a:off x="10157910" y="3759776"/>
            <a:ext cx="1892125" cy="1200329"/>
          </a:xfrm>
          <a:prstGeom prst="rect">
            <a:avLst/>
          </a:prstGeom>
          <a:noFill/>
        </p:spPr>
        <p:txBody>
          <a:bodyPr wrap="square" rtlCol="0">
            <a:spAutoFit/>
          </a:bodyPr>
          <a:lstStyle/>
          <a:p>
            <a:r>
              <a:rPr lang="en-US" dirty="0" smtClean="0">
                <a:latin typeface="Calibri" panose="020F0502020204030204" pitchFamily="34" charset="0"/>
              </a:rPr>
              <a:t>This is how the student is counted in the graduation rate.</a:t>
            </a:r>
            <a:endParaRPr lang="en-US" dirty="0">
              <a:latin typeface="Calibri" panose="020F0502020204030204" pitchFamily="34" charset="0"/>
            </a:endParaRPr>
          </a:p>
        </p:txBody>
      </p:sp>
      <p:cxnSp>
        <p:nvCxnSpPr>
          <p:cNvPr id="15" name="Straight Arrow Connector 14" title="Arrow"/>
          <p:cNvCxnSpPr>
            <a:stCxn id="12" idx="1"/>
            <a:endCxn id="13" idx="6"/>
          </p:cNvCxnSpPr>
          <p:nvPr/>
        </p:nvCxnSpPr>
        <p:spPr>
          <a:xfrm flipH="1" flipV="1">
            <a:off x="9311177" y="3886577"/>
            <a:ext cx="846733" cy="473364"/>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Oval 12" title="The report shows which of the final state categories the final code falls under."/>
          <p:cNvSpPr/>
          <p:nvPr/>
        </p:nvSpPr>
        <p:spPr>
          <a:xfrm>
            <a:off x="8561702" y="3682652"/>
            <a:ext cx="749475" cy="407849"/>
          </a:xfrm>
          <a:prstGeom prst="ellipse">
            <a:avLst/>
          </a:prstGeom>
          <a:noFill/>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latin typeface="Calibri" panose="020F0502020204030204" pitchFamily="34" charset="0"/>
            </a:endParaRPr>
          </a:p>
        </p:txBody>
      </p:sp>
    </p:spTree>
    <p:extLst>
      <p:ext uri="{BB962C8B-B14F-4D97-AF65-F5344CB8AC3E}">
        <p14:creationId xmlns:p14="http://schemas.microsoft.com/office/powerpoint/2010/main" val="1503279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What is covered in this training?</a:t>
            </a:r>
            <a:endParaRPr lang="en-US" dirty="0">
              <a:latin typeface="Calibri" panose="020F0502020204030204" pitchFamily="34" charset="0"/>
            </a:endParaRPr>
          </a:p>
        </p:txBody>
      </p:sp>
      <p:sp>
        <p:nvSpPr>
          <p:cNvPr id="3" name="Content Placeholder 2"/>
          <p:cNvSpPr>
            <a:spLocks noGrp="1"/>
          </p:cNvSpPr>
          <p:nvPr>
            <p:ph idx="1"/>
          </p:nvPr>
        </p:nvSpPr>
        <p:spPr>
          <a:xfrm>
            <a:off x="1371600" y="1676400"/>
            <a:ext cx="9601200" cy="4191000"/>
          </a:xfrm>
        </p:spPr>
        <p:txBody>
          <a:bodyPr>
            <a:normAutofit fontScale="92500" lnSpcReduction="20000"/>
          </a:bodyPr>
          <a:lstStyle/>
          <a:p>
            <a:r>
              <a:rPr lang="en-US" sz="3200" dirty="0" smtClean="0">
                <a:latin typeface="Calibri" panose="020F0502020204030204" pitchFamily="34" charset="0"/>
              </a:rPr>
              <a:t>Graduation Rate Overview</a:t>
            </a:r>
          </a:p>
          <a:p>
            <a:r>
              <a:rPr lang="en-US" sz="3200" dirty="0" smtClean="0">
                <a:latin typeface="Calibri" panose="020F0502020204030204" pitchFamily="34" charset="0"/>
              </a:rPr>
              <a:t>Deadlines</a:t>
            </a:r>
          </a:p>
          <a:p>
            <a:r>
              <a:rPr lang="en-US" sz="3200" dirty="0">
                <a:latin typeface="Calibri" panose="020F0502020204030204" pitchFamily="34" charset="0"/>
              </a:rPr>
              <a:t>How Cohorts are Assigned</a:t>
            </a:r>
          </a:p>
          <a:p>
            <a:r>
              <a:rPr lang="en-US" sz="3200" dirty="0">
                <a:latin typeface="Calibri" panose="020F0502020204030204" pitchFamily="34" charset="0"/>
              </a:rPr>
              <a:t>How a </a:t>
            </a:r>
            <a:r>
              <a:rPr lang="en-US" sz="3200" dirty="0" smtClean="0">
                <a:latin typeface="Calibri" panose="020F0502020204030204" pitchFamily="34" charset="0"/>
              </a:rPr>
              <a:t>Graduating </a:t>
            </a:r>
            <a:r>
              <a:rPr lang="en-US" sz="3200" dirty="0">
                <a:latin typeface="Calibri" panose="020F0502020204030204" pitchFamily="34" charset="0"/>
              </a:rPr>
              <a:t>School is </a:t>
            </a:r>
            <a:r>
              <a:rPr lang="en-US" sz="3200" dirty="0" smtClean="0">
                <a:latin typeface="Calibri" panose="020F0502020204030204" pitchFamily="34" charset="0"/>
              </a:rPr>
              <a:t>Assigned</a:t>
            </a:r>
          </a:p>
          <a:p>
            <a:r>
              <a:rPr lang="en-US" sz="3200" dirty="0">
                <a:latin typeface="Calibri" panose="020F0502020204030204" pitchFamily="34" charset="0"/>
              </a:rPr>
              <a:t>Exit and High School Completion Codes</a:t>
            </a:r>
          </a:p>
          <a:p>
            <a:r>
              <a:rPr lang="en-US" sz="3200" dirty="0">
                <a:latin typeface="Calibri" panose="020F0502020204030204" pitchFamily="34" charset="0"/>
              </a:rPr>
              <a:t>Checking Graduation </a:t>
            </a:r>
            <a:r>
              <a:rPr lang="en-US" sz="3200" dirty="0" smtClean="0">
                <a:latin typeface="Calibri" panose="020F0502020204030204" pitchFamily="34" charset="0"/>
              </a:rPr>
              <a:t>Rates</a:t>
            </a:r>
          </a:p>
          <a:p>
            <a:r>
              <a:rPr lang="en-US" sz="3200" dirty="0">
                <a:latin typeface="Calibri" panose="020F0502020204030204" pitchFamily="34" charset="0"/>
              </a:rPr>
              <a:t>Updating </a:t>
            </a:r>
            <a:r>
              <a:rPr lang="en-US" sz="3200" dirty="0" smtClean="0">
                <a:latin typeface="Calibri" panose="020F0502020204030204" pitchFamily="34" charset="0"/>
              </a:rPr>
              <a:t>Records</a:t>
            </a:r>
          </a:p>
          <a:p>
            <a:r>
              <a:rPr lang="en-US" sz="3200" dirty="0" smtClean="0">
                <a:latin typeface="Calibri" panose="020F0502020204030204" pitchFamily="34" charset="0"/>
              </a:rPr>
              <a:t>Common Issues</a:t>
            </a:r>
          </a:p>
        </p:txBody>
      </p:sp>
    </p:spTree>
    <p:extLst>
      <p:ext uri="{BB962C8B-B14F-4D97-AF65-F5344CB8AC3E}">
        <p14:creationId xmlns:p14="http://schemas.microsoft.com/office/powerpoint/2010/main" val="35767702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90600"/>
          </a:xfrm>
        </p:spPr>
        <p:txBody>
          <a:bodyPr/>
          <a:lstStyle/>
          <a:p>
            <a:r>
              <a:rPr lang="en-US" dirty="0" smtClean="0">
                <a:latin typeface="Calibri" panose="020F0502020204030204" pitchFamily="34" charset="0"/>
              </a:rPr>
              <a:t>Updating Records</a:t>
            </a:r>
            <a:endParaRPr lang="en-US" dirty="0">
              <a:latin typeface="Calibri" panose="020F0502020204030204" pitchFamily="34" charset="0"/>
            </a:endParaRPr>
          </a:p>
        </p:txBody>
      </p:sp>
      <p:sp>
        <p:nvSpPr>
          <p:cNvPr id="3" name="Content Placeholder 2"/>
          <p:cNvSpPr>
            <a:spLocks noGrp="1"/>
          </p:cNvSpPr>
          <p:nvPr>
            <p:ph idx="1"/>
          </p:nvPr>
        </p:nvSpPr>
        <p:spPr>
          <a:xfrm>
            <a:off x="1371600" y="1676400"/>
            <a:ext cx="9601200" cy="4191000"/>
          </a:xfrm>
        </p:spPr>
        <p:txBody>
          <a:bodyPr>
            <a:normAutofit/>
          </a:bodyPr>
          <a:lstStyle/>
          <a:p>
            <a:r>
              <a:rPr lang="en-US" sz="3200" dirty="0" smtClean="0">
                <a:latin typeface="Calibri" panose="020F0502020204030204" pitchFamily="34" charset="0"/>
              </a:rPr>
              <a:t>If you </a:t>
            </a:r>
            <a:r>
              <a:rPr lang="en-US" sz="3200" dirty="0">
                <a:latin typeface="Calibri" panose="020F0502020204030204" pitchFamily="34" charset="0"/>
              </a:rPr>
              <a:t>need </a:t>
            </a:r>
            <a:r>
              <a:rPr lang="en-US" sz="3200" dirty="0" smtClean="0">
                <a:latin typeface="Calibri" panose="020F0502020204030204" pitchFamily="34" charset="0"/>
              </a:rPr>
              <a:t>to update an exit/completion code in the </a:t>
            </a:r>
            <a:r>
              <a:rPr lang="en-US" sz="3200" i="1" dirty="0" smtClean="0">
                <a:latin typeface="Calibri" panose="020F0502020204030204" pitchFamily="34" charset="0"/>
              </a:rPr>
              <a:t>current school year </a:t>
            </a:r>
            <a:r>
              <a:rPr lang="en-US" sz="3200" dirty="0" smtClean="0">
                <a:latin typeface="Calibri" panose="020F0502020204030204" pitchFamily="34" charset="0"/>
              </a:rPr>
              <a:t>simply update the code in your SIS system. The next time data is submitted to UTREx this code will be updated.</a:t>
            </a:r>
          </a:p>
          <a:p>
            <a:r>
              <a:rPr lang="en-US" sz="3200" dirty="0" smtClean="0">
                <a:latin typeface="Calibri" panose="020F0502020204030204" pitchFamily="34" charset="0"/>
              </a:rPr>
              <a:t>If you need to update an exit/completion code from the </a:t>
            </a:r>
            <a:r>
              <a:rPr lang="en-US" sz="3200" i="1" dirty="0" smtClean="0">
                <a:latin typeface="Calibri" panose="020F0502020204030204" pitchFamily="34" charset="0"/>
              </a:rPr>
              <a:t>previous school year</a:t>
            </a:r>
            <a:r>
              <a:rPr lang="en-US" sz="3200" dirty="0" smtClean="0">
                <a:latin typeface="Calibri" panose="020F0502020204030204" pitchFamily="34" charset="0"/>
              </a:rPr>
              <a:t> submit an x-residency (s1-x) record. An s1-x record will find the previous record for the student and update it.</a:t>
            </a:r>
          </a:p>
        </p:txBody>
      </p:sp>
    </p:spTree>
    <p:extLst>
      <p:ext uri="{BB962C8B-B14F-4D97-AF65-F5344CB8AC3E}">
        <p14:creationId xmlns:p14="http://schemas.microsoft.com/office/powerpoint/2010/main" val="36917240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S1-X</a:t>
            </a:r>
            <a:r>
              <a:rPr lang="en-US" baseline="0" dirty="0" smtClean="0">
                <a:latin typeface="Calibri" panose="020F0502020204030204" pitchFamily="34" charset="0"/>
              </a:rPr>
              <a:t> Record</a:t>
            </a:r>
            <a:endParaRPr lang="en-US" dirty="0">
              <a:latin typeface="Calibri" panose="020F0502020204030204" pitchFamily="34" charset="0"/>
            </a:endParaRPr>
          </a:p>
        </p:txBody>
      </p:sp>
      <p:sp>
        <p:nvSpPr>
          <p:cNvPr id="3" name="Content Placeholder 2"/>
          <p:cNvSpPr>
            <a:spLocks noGrp="1"/>
          </p:cNvSpPr>
          <p:nvPr>
            <p:ph idx="1"/>
          </p:nvPr>
        </p:nvSpPr>
        <p:spPr>
          <a:xfrm>
            <a:off x="1371600" y="1428750"/>
            <a:ext cx="9601200" cy="4461353"/>
          </a:xfrm>
        </p:spPr>
        <p:txBody>
          <a:bodyPr>
            <a:normAutofit lnSpcReduction="10000"/>
          </a:bodyPr>
          <a:lstStyle/>
          <a:p>
            <a:r>
              <a:rPr lang="en-US" sz="3200" dirty="0" smtClean="0">
                <a:latin typeface="Calibri" panose="020F0502020204030204" pitchFamily="34" charset="0"/>
              </a:rPr>
              <a:t>X-residency records are essentially normal enrollment records, submitted with the current year data, with the resident status marked as ‘X’.</a:t>
            </a:r>
          </a:p>
          <a:p>
            <a:r>
              <a:rPr lang="en-US" sz="3200" dirty="0" smtClean="0">
                <a:latin typeface="Calibri" panose="020F0502020204030204" pitchFamily="34" charset="0"/>
              </a:rPr>
              <a:t>The ‘X’ in the resident status field indicates this record is being submitted only to update the exit or high school completion code.</a:t>
            </a:r>
          </a:p>
          <a:p>
            <a:r>
              <a:rPr lang="en-US" sz="3200" dirty="0" smtClean="0">
                <a:latin typeface="Calibri" panose="020F0502020204030204" pitchFamily="34" charset="0"/>
              </a:rPr>
              <a:t>If you need further information on how to enter a X-residency record please contact your LEA’s IT department. </a:t>
            </a:r>
            <a:endParaRPr lang="en-US" sz="3200" dirty="0">
              <a:latin typeface="Calibri" panose="020F0502020204030204" pitchFamily="34" charset="0"/>
            </a:endParaRPr>
          </a:p>
        </p:txBody>
      </p:sp>
    </p:spTree>
    <p:extLst>
      <p:ext uri="{BB962C8B-B14F-4D97-AF65-F5344CB8AC3E}">
        <p14:creationId xmlns:p14="http://schemas.microsoft.com/office/powerpoint/2010/main" val="455165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90600"/>
          </a:xfrm>
        </p:spPr>
        <p:txBody>
          <a:bodyPr/>
          <a:lstStyle/>
          <a:p>
            <a:r>
              <a:rPr lang="en-US" dirty="0" smtClean="0">
                <a:latin typeface="Calibri" panose="020F0502020204030204" pitchFamily="34" charset="0"/>
              </a:rPr>
              <a:t>Common Issue</a:t>
            </a:r>
            <a:r>
              <a:rPr lang="en-US" baseline="0" dirty="0" smtClean="0">
                <a:latin typeface="Calibri" panose="020F0502020204030204" pitchFamily="34" charset="0"/>
              </a:rPr>
              <a:t> 1</a:t>
            </a:r>
            <a:endParaRPr lang="en-US" dirty="0">
              <a:latin typeface="Calibri" panose="020F0502020204030204" pitchFamily="34" charset="0"/>
            </a:endParaRPr>
          </a:p>
        </p:txBody>
      </p:sp>
      <p:graphicFrame>
        <p:nvGraphicFramePr>
          <p:cNvPr id="4" name="Table 3" title="Table of Common Issues"/>
          <p:cNvGraphicFramePr>
            <a:graphicFrameLocks noGrp="1"/>
          </p:cNvGraphicFramePr>
          <p:nvPr>
            <p:extLst>
              <p:ext uri="{D42A27DB-BD31-4B8C-83A1-F6EECF244321}">
                <p14:modId xmlns:p14="http://schemas.microsoft.com/office/powerpoint/2010/main" val="3829071993"/>
              </p:ext>
            </p:extLst>
          </p:nvPr>
        </p:nvGraphicFramePr>
        <p:xfrm>
          <a:off x="1667353" y="1478071"/>
          <a:ext cx="9931749" cy="4455866"/>
        </p:xfrm>
        <a:graphic>
          <a:graphicData uri="http://schemas.openxmlformats.org/drawingml/2006/table">
            <a:tbl>
              <a:tblPr firstRow="1" bandRow="1">
                <a:tableStyleId>{5940675A-B579-460E-94D1-54222C63F5DA}</a:tableStyleId>
              </a:tblPr>
              <a:tblGrid>
                <a:gridCol w="2253294"/>
                <a:gridCol w="2430049"/>
                <a:gridCol w="5248406"/>
              </a:tblGrid>
              <a:tr h="402026">
                <a:tc>
                  <a:txBody>
                    <a:bodyPr/>
                    <a:lstStyle/>
                    <a:p>
                      <a:pPr marL="0" indent="0">
                        <a:buFont typeface="Arial" panose="020B0604020202020204" pitchFamily="34" charset="0"/>
                        <a:buNone/>
                      </a:pPr>
                      <a:r>
                        <a:rPr lang="en-US" sz="2000" b="1" dirty="0" smtClean="0">
                          <a:latin typeface="Calibri" panose="020F0502020204030204" pitchFamily="34" charset="0"/>
                        </a:rPr>
                        <a:t>Issue</a:t>
                      </a:r>
                      <a:endParaRPr lang="en-US" sz="2000" b="1" dirty="0">
                        <a:latin typeface="Calibri" panose="020F0502020204030204" pitchFamily="34" charset="0"/>
                      </a:endParaRPr>
                    </a:p>
                  </a:txBody>
                  <a:tcPr>
                    <a:lnL w="12700" cmpd="sng">
                      <a:noFill/>
                    </a:lnL>
                    <a:lnT w="12700" cmpd="sng">
                      <a:noFill/>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en-US" sz="2000" b="1" dirty="0" smtClean="0">
                          <a:latin typeface="Calibri" panose="020F0502020204030204" pitchFamily="34" charset="0"/>
                        </a:rPr>
                        <a:t>Possible Reason</a:t>
                      </a:r>
                      <a:endParaRPr lang="en-US" sz="2000" b="1" dirty="0">
                        <a:latin typeface="Calibri" panose="020F0502020204030204" pitchFamily="34" charset="0"/>
                      </a:endParaRPr>
                    </a:p>
                  </a:txBody>
                  <a:tcPr>
                    <a:lnT w="12700" cmpd="sng">
                      <a:noFill/>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en-US" sz="2000" b="1" dirty="0" smtClean="0">
                          <a:latin typeface="Calibri" panose="020F0502020204030204" pitchFamily="34" charset="0"/>
                        </a:rPr>
                        <a:t>Possible Resolutions</a:t>
                      </a:r>
                      <a:endParaRPr lang="en-US" sz="2000" b="1" dirty="0">
                        <a:latin typeface="Calibri" panose="020F0502020204030204" pitchFamily="34" charset="0"/>
                      </a:endParaRPr>
                    </a:p>
                  </a:txBody>
                  <a:tcPr>
                    <a:lnR w="12700" cmpd="sng">
                      <a:noFill/>
                    </a:lnR>
                    <a:lnT w="12700" cmpd="sng">
                      <a:noFill/>
                    </a:lnT>
                    <a:lnB w="12700" cap="flat" cmpd="sng" algn="ctr">
                      <a:solidFill>
                        <a:schemeClr val="tx1"/>
                      </a:solidFill>
                      <a:prstDash val="solid"/>
                      <a:round/>
                      <a:headEnd type="none" w="med" len="med"/>
                      <a:tailEnd type="none" w="med" len="med"/>
                    </a:lnB>
                  </a:tcPr>
                </a:tc>
              </a:tr>
              <a:tr h="3819246">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dirty="0" smtClean="0">
                          <a:latin typeface="Calibri" panose="020F0502020204030204" pitchFamily="34" charset="0"/>
                        </a:rPr>
                        <a:t>Student transfers to another public school but is still showing on your school’s graduation report.</a:t>
                      </a:r>
                    </a:p>
                    <a:p>
                      <a:pPr marL="0" indent="0">
                        <a:buFont typeface="Arial" panose="020B0604020202020204" pitchFamily="34" charset="0"/>
                        <a:buNone/>
                      </a:pPr>
                      <a:endParaRPr lang="en-US" sz="2000" dirty="0">
                        <a:latin typeface="Calibri" panose="020F0502020204030204" pitchFamily="34" charset="0"/>
                      </a:endParaRPr>
                    </a:p>
                  </a:txBody>
                  <a:tcPr>
                    <a:lnL w="12700" cmpd="sng">
                      <a:noFill/>
                    </a:lnL>
                    <a:lnT w="12700" cap="flat" cmpd="sng" algn="ctr">
                      <a:solidFill>
                        <a:schemeClr val="tx1"/>
                      </a:solidFill>
                      <a:prstDash val="solid"/>
                      <a:round/>
                      <a:headEnd type="none" w="med" len="med"/>
                      <a:tailEnd type="none" w="med" len="med"/>
                    </a:lnT>
                    <a:lnB w="12700" cmpd="sng">
                      <a:noFill/>
                    </a:lnB>
                  </a:tcPr>
                </a:tc>
                <a:tc>
                  <a:txBody>
                    <a:bodyPr/>
                    <a:lstStyle/>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dirty="0" smtClean="0">
                          <a:latin typeface="Calibri" panose="020F0502020204030204" pitchFamily="34" charset="0"/>
                        </a:rPr>
                        <a:t>After a student transfers out of your school the student will remain on your graduation report until the state receives a record from the new school to which the student transferred.</a:t>
                      </a:r>
                    </a:p>
                  </a:txBody>
                  <a:tcPr>
                    <a:lnT w="12700" cap="flat" cmpd="sng" algn="ctr">
                      <a:solidFill>
                        <a:schemeClr val="tx1"/>
                      </a:solidFill>
                      <a:prstDash val="solid"/>
                      <a:round/>
                      <a:headEnd type="none" w="med" len="med"/>
                      <a:tailEnd type="none" w="med" len="med"/>
                    </a:lnT>
                    <a:lnB w="12700" cmpd="sng">
                      <a:noFill/>
                    </a:lnB>
                  </a:tcPr>
                </a:tc>
                <a:tc>
                  <a:txBody>
                    <a:bodyPr/>
                    <a:lstStyle/>
                    <a:p>
                      <a:pPr marL="285750" lvl="0" indent="-285750">
                        <a:buFont typeface="Arial" panose="020B0604020202020204" pitchFamily="34" charset="0"/>
                        <a:buChar char="•"/>
                      </a:pPr>
                      <a:r>
                        <a:rPr lang="en-US" sz="2000" dirty="0" smtClean="0">
                          <a:latin typeface="Calibri" panose="020F0502020204030204" pitchFamily="34" charset="0"/>
                        </a:rPr>
                        <a:t>Check that the student actually transferred to a public school. If the student went to homeschool, a private school, or out-of-state then update the exit code accordingly.</a:t>
                      </a:r>
                    </a:p>
                    <a:p>
                      <a:pPr marL="285750" lvl="0" indent="-285750">
                        <a:buFont typeface="Arial" panose="020B0604020202020204" pitchFamily="34" charset="0"/>
                        <a:buChar char="•"/>
                      </a:pPr>
                      <a:r>
                        <a:rPr lang="en-US" sz="2000" dirty="0" smtClean="0">
                          <a:latin typeface="Calibri" panose="020F0502020204030204" pitchFamily="34" charset="0"/>
                        </a:rPr>
                        <a:t>Verify which SSID the new public school used. If they used a different SSID then request an SSID merge.</a:t>
                      </a:r>
                    </a:p>
                    <a:p>
                      <a:pPr marL="285750" lvl="0" indent="-285750">
                        <a:buFont typeface="Arial" panose="020B0604020202020204" pitchFamily="34" charset="0"/>
                        <a:buChar char="•"/>
                      </a:pPr>
                      <a:r>
                        <a:rPr lang="en-US" sz="2000" dirty="0" smtClean="0">
                          <a:latin typeface="Calibri" panose="020F0502020204030204" pitchFamily="34" charset="0"/>
                        </a:rPr>
                        <a:t>If the student meant to transfer to another school but ended up dropping out before the new school officially enrolled the student, then the student will remain on your school’s graduation report.</a:t>
                      </a:r>
                    </a:p>
                    <a:p>
                      <a:pPr marL="285750" indent="-285750">
                        <a:buFont typeface="Arial" panose="020B0604020202020204" pitchFamily="34" charset="0"/>
                        <a:buChar char="•"/>
                      </a:pPr>
                      <a:endParaRPr lang="en-US" sz="2000" dirty="0">
                        <a:latin typeface="Calibri" panose="020F0502020204030204" pitchFamily="34" charset="0"/>
                      </a:endParaRPr>
                    </a:p>
                  </a:txBody>
                  <a:tcPr>
                    <a:lnR w="12700" cmpd="sng">
                      <a:noFill/>
                    </a:lnR>
                    <a:lnT w="12700" cap="flat" cmpd="sng" algn="ctr">
                      <a:solidFill>
                        <a:schemeClr val="tx1"/>
                      </a:solidFill>
                      <a:prstDash val="solid"/>
                      <a:round/>
                      <a:headEnd type="none" w="med" len="med"/>
                      <a:tailEnd type="none" w="med" len="med"/>
                    </a:lnT>
                    <a:lnB w="12700" cmpd="sng">
                      <a:noFill/>
                    </a:lnB>
                  </a:tcPr>
                </a:tc>
              </a:tr>
            </a:tbl>
          </a:graphicData>
        </a:graphic>
      </p:graphicFrame>
    </p:spTree>
    <p:extLst>
      <p:ext uri="{BB962C8B-B14F-4D97-AF65-F5344CB8AC3E}">
        <p14:creationId xmlns:p14="http://schemas.microsoft.com/office/powerpoint/2010/main" val="40963910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90600"/>
          </a:xfrm>
        </p:spPr>
        <p:txBody>
          <a:bodyPr/>
          <a:lstStyle/>
          <a:p>
            <a:r>
              <a:rPr lang="en-US" dirty="0" smtClean="0">
                <a:latin typeface="Calibri" panose="020F0502020204030204" pitchFamily="34" charset="0"/>
              </a:rPr>
              <a:t>Common Issue</a:t>
            </a:r>
            <a:r>
              <a:rPr lang="en-US" baseline="0" dirty="0" smtClean="0">
                <a:latin typeface="Calibri" panose="020F0502020204030204" pitchFamily="34" charset="0"/>
              </a:rPr>
              <a:t> 2</a:t>
            </a:r>
            <a:endParaRPr lang="en-US" dirty="0">
              <a:latin typeface="Calibri" panose="020F0502020204030204" pitchFamily="34" charset="0"/>
            </a:endParaRPr>
          </a:p>
        </p:txBody>
      </p:sp>
      <p:graphicFrame>
        <p:nvGraphicFramePr>
          <p:cNvPr id="4" name="Table 3" title="Table of Common Issues"/>
          <p:cNvGraphicFramePr>
            <a:graphicFrameLocks noGrp="1"/>
          </p:cNvGraphicFramePr>
          <p:nvPr>
            <p:extLst>
              <p:ext uri="{D42A27DB-BD31-4B8C-83A1-F6EECF244321}">
                <p14:modId xmlns:p14="http://schemas.microsoft.com/office/powerpoint/2010/main" val="709005166"/>
              </p:ext>
            </p:extLst>
          </p:nvPr>
        </p:nvGraphicFramePr>
        <p:xfrm>
          <a:off x="1667353" y="1478071"/>
          <a:ext cx="9931749" cy="4221272"/>
        </p:xfrm>
        <a:graphic>
          <a:graphicData uri="http://schemas.openxmlformats.org/drawingml/2006/table">
            <a:tbl>
              <a:tblPr firstRow="1" bandRow="1">
                <a:tableStyleId>{5940675A-B579-460E-94D1-54222C63F5DA}</a:tableStyleId>
              </a:tblPr>
              <a:tblGrid>
                <a:gridCol w="2253294"/>
                <a:gridCol w="2430049"/>
                <a:gridCol w="5248406"/>
              </a:tblGrid>
              <a:tr h="402026">
                <a:tc>
                  <a:txBody>
                    <a:bodyPr/>
                    <a:lstStyle/>
                    <a:p>
                      <a:pPr marL="0" indent="0">
                        <a:buFont typeface="Arial" panose="020B0604020202020204" pitchFamily="34" charset="0"/>
                        <a:buNone/>
                      </a:pPr>
                      <a:r>
                        <a:rPr lang="en-US" sz="2000" b="1" dirty="0" smtClean="0">
                          <a:latin typeface="Century Gothic" panose="020B0502020202020204" pitchFamily="34" charset="0"/>
                        </a:rPr>
                        <a:t>Issue</a:t>
                      </a:r>
                      <a:endParaRPr lang="en-US" sz="2000" b="1" dirty="0">
                        <a:latin typeface="Century Gothic" panose="020B0502020202020204" pitchFamily="34" charset="0"/>
                      </a:endParaRPr>
                    </a:p>
                  </a:txBody>
                  <a:tcPr>
                    <a:lnL w="12700" cmpd="sng">
                      <a:noFill/>
                    </a:lnL>
                    <a:lnT w="12700" cmpd="sng">
                      <a:noFill/>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en-US" sz="2000" b="1" dirty="0" smtClean="0">
                          <a:latin typeface="Century Gothic" panose="020B0502020202020204" pitchFamily="34" charset="0"/>
                        </a:rPr>
                        <a:t>Possible Reason</a:t>
                      </a:r>
                      <a:endParaRPr lang="en-US" sz="2000" b="1" dirty="0">
                        <a:latin typeface="Century Gothic" panose="020B0502020202020204" pitchFamily="34" charset="0"/>
                      </a:endParaRPr>
                    </a:p>
                  </a:txBody>
                  <a:tcPr>
                    <a:lnT w="12700" cmpd="sng">
                      <a:noFill/>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en-US" sz="2000" b="1" dirty="0" smtClean="0">
                          <a:latin typeface="Century Gothic" panose="020B0502020202020204" pitchFamily="34" charset="0"/>
                        </a:rPr>
                        <a:t>Possible Resolutions</a:t>
                      </a:r>
                      <a:endParaRPr lang="en-US" sz="2000" b="1" dirty="0">
                        <a:latin typeface="Century Gothic" panose="020B0502020202020204" pitchFamily="34" charset="0"/>
                      </a:endParaRPr>
                    </a:p>
                  </a:txBody>
                  <a:tcPr>
                    <a:lnR w="12700" cmpd="sng">
                      <a:noFill/>
                    </a:lnR>
                    <a:lnT w="12700" cmpd="sng">
                      <a:noFill/>
                    </a:lnT>
                    <a:lnB w="12700" cap="flat" cmpd="sng" algn="ctr">
                      <a:solidFill>
                        <a:schemeClr val="tx1"/>
                      </a:solidFill>
                      <a:prstDash val="solid"/>
                      <a:round/>
                      <a:headEnd type="none" w="med" len="med"/>
                      <a:tailEnd type="none" w="med" len="med"/>
                    </a:lnB>
                  </a:tcPr>
                </a:tc>
              </a:tr>
              <a:tr h="3819246">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dirty="0" smtClean="0">
                          <a:latin typeface="Calibri" panose="020F0502020204030204" pitchFamily="34" charset="0"/>
                        </a:rPr>
                        <a:t>A student is showing in a different cohort than when the student graduated or will graduate (i.e. showing</a:t>
                      </a:r>
                      <a:r>
                        <a:rPr lang="en-US" sz="2000" baseline="0" dirty="0" smtClean="0">
                          <a:latin typeface="Calibri" panose="020F0502020204030204" pitchFamily="34" charset="0"/>
                        </a:rPr>
                        <a:t> in the 2016 cohort when they will graduate in 2017).</a:t>
                      </a:r>
                      <a:endParaRPr lang="en-US" sz="2000" dirty="0" smtClean="0">
                        <a:latin typeface="Calibri" panose="020F0502020204030204" pitchFamily="34" charset="0"/>
                      </a:endParaRPr>
                    </a:p>
                  </a:txBody>
                  <a:tcPr>
                    <a:lnL w="12700" cmpd="sng">
                      <a:noFill/>
                    </a:lnL>
                    <a:lnT w="12700" cap="flat" cmpd="sng" algn="ctr">
                      <a:solidFill>
                        <a:schemeClr val="tx1"/>
                      </a:solidFill>
                      <a:prstDash val="solid"/>
                      <a:round/>
                      <a:headEnd type="none" w="med" len="med"/>
                      <a:tailEnd type="none" w="med" len="med"/>
                    </a:lnT>
                    <a:lnB w="12700" cmpd="sng">
                      <a:noFill/>
                    </a:lnB>
                  </a:tcPr>
                </a:tc>
                <a:tc>
                  <a:txBody>
                    <a:bodyPr/>
                    <a:lstStyle/>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dirty="0" smtClean="0">
                          <a:latin typeface="Calibri" panose="020F0502020204030204" pitchFamily="34" charset="0"/>
                        </a:rPr>
                        <a:t>A previous</a:t>
                      </a:r>
                      <a:r>
                        <a:rPr lang="en-US" sz="2000" baseline="0" dirty="0" smtClean="0">
                          <a:latin typeface="Calibri" panose="020F0502020204030204" pitchFamily="34" charset="0"/>
                        </a:rPr>
                        <a:t> grade level was incorrectly submitted OR</a:t>
                      </a:r>
                    </a:p>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baseline="0" dirty="0" smtClean="0">
                          <a:latin typeface="Calibri" panose="020F0502020204030204" pitchFamily="34" charset="0"/>
                        </a:rPr>
                        <a:t>student repeated a grade.</a:t>
                      </a:r>
                      <a:endParaRPr lang="en-US" sz="2000" dirty="0" smtClean="0">
                        <a:latin typeface="Calibri" panose="020F0502020204030204" pitchFamily="34" charset="0"/>
                      </a:endParaRPr>
                    </a:p>
                  </a:txBody>
                  <a:tcPr>
                    <a:lnT w="12700" cap="flat" cmpd="sng" algn="ctr">
                      <a:solidFill>
                        <a:schemeClr val="tx1"/>
                      </a:solidFill>
                      <a:prstDash val="solid"/>
                      <a:round/>
                      <a:headEnd type="none" w="med" len="med"/>
                      <a:tailEnd type="none" w="med" len="med"/>
                    </a:lnT>
                    <a:lnB w="12700" cmpd="sng">
                      <a:noFill/>
                    </a:lnB>
                  </a:tcPr>
                </a:tc>
                <a:tc>
                  <a:txBody>
                    <a:bodyPr/>
                    <a:lstStyle/>
                    <a:p>
                      <a:pPr marL="285750" lvl="0" indent="-285750">
                        <a:buFont typeface="Arial" panose="020B0604020202020204" pitchFamily="34" charset="0"/>
                        <a:buChar char="•"/>
                      </a:pPr>
                      <a:r>
                        <a:rPr lang="en-US" sz="2000" dirty="0" smtClean="0">
                          <a:latin typeface="Calibri" panose="020F0502020204030204" pitchFamily="34" charset="0"/>
                        </a:rPr>
                        <a:t>If a grade was previously entered</a:t>
                      </a:r>
                      <a:r>
                        <a:rPr lang="en-US" sz="2000" baseline="0" dirty="0" smtClean="0">
                          <a:latin typeface="Calibri" panose="020F0502020204030204" pitchFamily="34" charset="0"/>
                        </a:rPr>
                        <a:t> incorrectly, this could cause the cohort year to be set incorrectly.  Contact your UTREx administrator to submit a historical update record to fix both the grade and cohort year.</a:t>
                      </a:r>
                    </a:p>
                    <a:p>
                      <a:pPr marL="285750" lvl="0" indent="-285750">
                        <a:buFont typeface="Arial" panose="020B0604020202020204" pitchFamily="34" charset="0"/>
                        <a:buChar char="•"/>
                      </a:pPr>
                      <a:r>
                        <a:rPr lang="en-US" sz="2000" baseline="0" dirty="0" smtClean="0">
                          <a:latin typeface="Calibri" panose="020F0502020204030204" pitchFamily="34" charset="0"/>
                        </a:rPr>
                        <a:t>If a student repeated a grade in high school, then their cohort year remains the same.  A cohort year is based on the first time the student entered 9</a:t>
                      </a:r>
                      <a:r>
                        <a:rPr lang="en-US" sz="2000" baseline="30000" dirty="0" smtClean="0">
                          <a:latin typeface="Calibri" panose="020F0502020204030204" pitchFamily="34" charset="0"/>
                        </a:rPr>
                        <a:t>th</a:t>
                      </a:r>
                      <a:r>
                        <a:rPr lang="en-US" sz="2000" baseline="0" dirty="0" smtClean="0">
                          <a:latin typeface="Calibri" panose="020F0502020204030204" pitchFamily="34" charset="0"/>
                        </a:rPr>
                        <a:t> grade.</a:t>
                      </a:r>
                      <a:endParaRPr lang="en-US" sz="2000" dirty="0" smtClean="0">
                        <a:latin typeface="Calibri" panose="020F0502020204030204" pitchFamily="34" charset="0"/>
                      </a:endParaRPr>
                    </a:p>
                    <a:p>
                      <a:pPr marL="285750" indent="-285750">
                        <a:buFont typeface="Arial" panose="020B0604020202020204" pitchFamily="34" charset="0"/>
                        <a:buChar char="•"/>
                      </a:pPr>
                      <a:endParaRPr lang="en-US" sz="2000" dirty="0">
                        <a:latin typeface="Calibri" panose="020F0502020204030204" pitchFamily="34" charset="0"/>
                      </a:endParaRPr>
                    </a:p>
                  </a:txBody>
                  <a:tcPr>
                    <a:lnR w="12700" cmpd="sng">
                      <a:noFill/>
                    </a:lnR>
                    <a:lnT w="12700" cap="flat" cmpd="sng" algn="ctr">
                      <a:solidFill>
                        <a:schemeClr val="tx1"/>
                      </a:solidFill>
                      <a:prstDash val="solid"/>
                      <a:round/>
                      <a:headEnd type="none" w="med" len="med"/>
                      <a:tailEnd type="none" w="med" len="med"/>
                    </a:lnT>
                    <a:lnB w="12700" cmpd="sng">
                      <a:noFill/>
                    </a:lnB>
                  </a:tcPr>
                </a:tc>
              </a:tr>
            </a:tbl>
          </a:graphicData>
        </a:graphic>
      </p:graphicFrame>
    </p:spTree>
    <p:extLst>
      <p:ext uri="{BB962C8B-B14F-4D97-AF65-F5344CB8AC3E}">
        <p14:creationId xmlns:p14="http://schemas.microsoft.com/office/powerpoint/2010/main" val="14660105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90600"/>
          </a:xfrm>
        </p:spPr>
        <p:txBody>
          <a:bodyPr/>
          <a:lstStyle/>
          <a:p>
            <a:r>
              <a:rPr lang="en-US" dirty="0" smtClean="0">
                <a:latin typeface="Calibri" panose="020F0502020204030204" pitchFamily="34" charset="0"/>
              </a:rPr>
              <a:t>Common Issue</a:t>
            </a:r>
            <a:r>
              <a:rPr lang="en-US" baseline="0" dirty="0" smtClean="0">
                <a:latin typeface="Calibri" panose="020F0502020204030204" pitchFamily="34" charset="0"/>
              </a:rPr>
              <a:t> 3</a:t>
            </a:r>
            <a:endParaRPr lang="en-US" dirty="0">
              <a:latin typeface="Calibri" panose="020F0502020204030204" pitchFamily="34" charset="0"/>
            </a:endParaRPr>
          </a:p>
        </p:txBody>
      </p:sp>
      <p:graphicFrame>
        <p:nvGraphicFramePr>
          <p:cNvPr id="4" name="Table 3" title="Table of Common Issues"/>
          <p:cNvGraphicFramePr>
            <a:graphicFrameLocks noGrp="1"/>
          </p:cNvGraphicFramePr>
          <p:nvPr>
            <p:extLst>
              <p:ext uri="{D42A27DB-BD31-4B8C-83A1-F6EECF244321}">
                <p14:modId xmlns:p14="http://schemas.microsoft.com/office/powerpoint/2010/main" val="1150459790"/>
              </p:ext>
            </p:extLst>
          </p:nvPr>
        </p:nvGraphicFramePr>
        <p:xfrm>
          <a:off x="1667353" y="1478071"/>
          <a:ext cx="9931749" cy="4221272"/>
        </p:xfrm>
        <a:graphic>
          <a:graphicData uri="http://schemas.openxmlformats.org/drawingml/2006/table">
            <a:tbl>
              <a:tblPr firstRow="1" bandRow="1">
                <a:tableStyleId>{5940675A-B579-460E-94D1-54222C63F5DA}</a:tableStyleId>
              </a:tblPr>
              <a:tblGrid>
                <a:gridCol w="2253294"/>
                <a:gridCol w="2430049"/>
                <a:gridCol w="5248406"/>
              </a:tblGrid>
              <a:tr h="402026">
                <a:tc>
                  <a:txBody>
                    <a:bodyPr/>
                    <a:lstStyle/>
                    <a:p>
                      <a:pPr marL="0" indent="0">
                        <a:buFont typeface="Arial" panose="020B0604020202020204" pitchFamily="34" charset="0"/>
                        <a:buNone/>
                      </a:pPr>
                      <a:r>
                        <a:rPr lang="en-US" sz="2000" b="1" dirty="0" smtClean="0">
                          <a:latin typeface="Century Gothic" panose="020B0502020202020204" pitchFamily="34" charset="0"/>
                        </a:rPr>
                        <a:t>Issue</a:t>
                      </a:r>
                      <a:endParaRPr lang="en-US" sz="2000" b="1" dirty="0">
                        <a:latin typeface="Century Gothic" panose="020B0502020202020204" pitchFamily="34" charset="0"/>
                      </a:endParaRPr>
                    </a:p>
                  </a:txBody>
                  <a:tcPr>
                    <a:lnL w="12700" cmpd="sng">
                      <a:noFill/>
                    </a:lnL>
                    <a:lnT w="12700" cmpd="sng">
                      <a:noFill/>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en-US" sz="2000" b="1" dirty="0" smtClean="0">
                          <a:latin typeface="Century Gothic" panose="020B0502020202020204" pitchFamily="34" charset="0"/>
                        </a:rPr>
                        <a:t>Possible Reason</a:t>
                      </a:r>
                      <a:endParaRPr lang="en-US" sz="2000" b="1" dirty="0">
                        <a:latin typeface="Century Gothic" panose="020B0502020202020204" pitchFamily="34" charset="0"/>
                      </a:endParaRPr>
                    </a:p>
                  </a:txBody>
                  <a:tcPr>
                    <a:lnT w="12700" cmpd="sng">
                      <a:noFill/>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en-US" sz="2000" b="1" dirty="0" smtClean="0">
                          <a:latin typeface="Century Gothic" panose="020B0502020202020204" pitchFamily="34" charset="0"/>
                        </a:rPr>
                        <a:t>Possible Resolutions</a:t>
                      </a:r>
                      <a:endParaRPr lang="en-US" sz="2000" b="1" dirty="0">
                        <a:latin typeface="Century Gothic" panose="020B0502020202020204" pitchFamily="34" charset="0"/>
                      </a:endParaRPr>
                    </a:p>
                  </a:txBody>
                  <a:tcPr>
                    <a:lnR w="12700" cmpd="sng">
                      <a:noFill/>
                    </a:lnR>
                    <a:lnT w="12700" cmpd="sng">
                      <a:noFill/>
                    </a:lnT>
                    <a:lnB w="12700" cap="flat" cmpd="sng" algn="ctr">
                      <a:solidFill>
                        <a:schemeClr val="tx1"/>
                      </a:solidFill>
                      <a:prstDash val="solid"/>
                      <a:round/>
                      <a:headEnd type="none" w="med" len="med"/>
                      <a:tailEnd type="none" w="med" len="med"/>
                    </a:lnB>
                  </a:tcPr>
                </a:tc>
              </a:tr>
              <a:tr h="3819246">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dirty="0" smtClean="0">
                          <a:latin typeface="Calibri" panose="020F0502020204030204" pitchFamily="34" charset="0"/>
                        </a:rPr>
                        <a:t>The student’s exit code was updated in the school’s SIS</a:t>
                      </a:r>
                      <a:r>
                        <a:rPr lang="en-US" sz="2000" baseline="0" dirty="0" smtClean="0">
                          <a:latin typeface="Calibri" panose="020F0502020204030204" pitchFamily="34" charset="0"/>
                        </a:rPr>
                        <a:t> system but is not reflected in the state’s graduation rate.</a:t>
                      </a:r>
                      <a:endParaRPr lang="en-US" sz="2000" dirty="0" smtClean="0">
                        <a:latin typeface="Calibri" panose="020F0502020204030204" pitchFamily="34" charset="0"/>
                      </a:endParaRPr>
                    </a:p>
                  </a:txBody>
                  <a:tcPr>
                    <a:lnL w="12700" cmpd="sng">
                      <a:noFill/>
                    </a:lnL>
                    <a:lnT w="12700" cap="flat" cmpd="sng" algn="ctr">
                      <a:solidFill>
                        <a:schemeClr val="tx1"/>
                      </a:solidFill>
                      <a:prstDash val="solid"/>
                      <a:round/>
                      <a:headEnd type="none" w="med" len="med"/>
                      <a:tailEnd type="none" w="med" len="med"/>
                    </a:lnT>
                    <a:lnB w="12700" cmpd="sng">
                      <a:noFill/>
                    </a:lnB>
                  </a:tcPr>
                </a:tc>
                <a:tc>
                  <a:txBody>
                    <a:bodyPr/>
                    <a:lstStyle/>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dirty="0" smtClean="0">
                          <a:latin typeface="Calibri" panose="020F0502020204030204" pitchFamily="34" charset="0"/>
                        </a:rPr>
                        <a:t>The</a:t>
                      </a:r>
                      <a:r>
                        <a:rPr lang="en-US" sz="2000" baseline="0" dirty="0" smtClean="0">
                          <a:latin typeface="Calibri" panose="020F0502020204030204" pitchFamily="34" charset="0"/>
                        </a:rPr>
                        <a:t> exit code was updated after the school year was complete (June 30</a:t>
                      </a:r>
                      <a:r>
                        <a:rPr lang="en-US" sz="2000" baseline="30000" dirty="0" smtClean="0">
                          <a:latin typeface="Calibri" panose="020F0502020204030204" pitchFamily="34" charset="0"/>
                        </a:rPr>
                        <a:t>th</a:t>
                      </a:r>
                      <a:r>
                        <a:rPr lang="en-US" sz="2000" baseline="0" dirty="0" smtClean="0">
                          <a:latin typeface="Calibri" panose="020F0502020204030204" pitchFamily="34" charset="0"/>
                        </a:rPr>
                        <a:t>).</a:t>
                      </a:r>
                      <a:endParaRPr lang="en-US" sz="2000" dirty="0" smtClean="0">
                        <a:latin typeface="Calibri" panose="020F0502020204030204" pitchFamily="34" charset="0"/>
                      </a:endParaRPr>
                    </a:p>
                  </a:txBody>
                  <a:tcPr>
                    <a:lnT w="12700" cap="flat" cmpd="sng" algn="ctr">
                      <a:solidFill>
                        <a:schemeClr val="tx1"/>
                      </a:solidFill>
                      <a:prstDash val="solid"/>
                      <a:round/>
                      <a:headEnd type="none" w="med" len="med"/>
                      <a:tailEnd type="none" w="med" len="med"/>
                    </a:lnT>
                    <a:lnB w="12700" cmpd="sng">
                      <a:noFill/>
                    </a:lnB>
                  </a:tcPr>
                </a:tc>
                <a:tc>
                  <a:txBody>
                    <a:bodyPr/>
                    <a:lstStyle/>
                    <a:p>
                      <a:pPr marL="285750" lvl="0" indent="-285750">
                        <a:buFont typeface="Arial" panose="020B0604020202020204" pitchFamily="34" charset="0"/>
                        <a:buChar char="•"/>
                      </a:pPr>
                      <a:r>
                        <a:rPr lang="en-US" sz="2000" dirty="0" smtClean="0">
                          <a:latin typeface="Calibri" panose="020F0502020204030204" pitchFamily="34" charset="0"/>
                        </a:rPr>
                        <a:t>Submit</a:t>
                      </a:r>
                      <a:r>
                        <a:rPr lang="en-US" sz="2000" baseline="0" dirty="0" smtClean="0">
                          <a:latin typeface="Calibri" panose="020F0502020204030204" pitchFamily="34" charset="0"/>
                        </a:rPr>
                        <a:t> an s1-x record to update the final code in UTREx.  After submitting the data, check the ‘Federal Four Year Cohorts Report’ in UTREx to make sure the update went through correctly.</a:t>
                      </a:r>
                      <a:endParaRPr lang="en-US" sz="2000" dirty="0">
                        <a:latin typeface="Calibri" panose="020F0502020204030204" pitchFamily="34" charset="0"/>
                      </a:endParaRPr>
                    </a:p>
                  </a:txBody>
                  <a:tcPr>
                    <a:lnR w="12700" cmpd="sng">
                      <a:noFill/>
                    </a:lnR>
                    <a:lnT w="12700" cap="flat" cmpd="sng" algn="ctr">
                      <a:solidFill>
                        <a:schemeClr val="tx1"/>
                      </a:solidFill>
                      <a:prstDash val="solid"/>
                      <a:round/>
                      <a:headEnd type="none" w="med" len="med"/>
                      <a:tailEnd type="none" w="med" len="med"/>
                    </a:lnT>
                    <a:lnB w="12700" cmpd="sng">
                      <a:noFill/>
                    </a:lnB>
                  </a:tcPr>
                </a:tc>
              </a:tr>
            </a:tbl>
          </a:graphicData>
        </a:graphic>
      </p:graphicFrame>
    </p:spTree>
    <p:extLst>
      <p:ext uri="{BB962C8B-B14F-4D97-AF65-F5344CB8AC3E}">
        <p14:creationId xmlns:p14="http://schemas.microsoft.com/office/powerpoint/2010/main" val="4161892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90600"/>
          </a:xfrm>
        </p:spPr>
        <p:txBody>
          <a:bodyPr/>
          <a:lstStyle/>
          <a:p>
            <a:r>
              <a:rPr lang="en-US" dirty="0">
                <a:latin typeface="Calibri" panose="020F0502020204030204" pitchFamily="34" charset="0"/>
              </a:rPr>
              <a:t>Graduation Rate </a:t>
            </a:r>
            <a:r>
              <a:rPr lang="en-US" dirty="0" smtClean="0">
                <a:latin typeface="Calibri" panose="020F0502020204030204" pitchFamily="34" charset="0"/>
              </a:rPr>
              <a:t>Overview</a:t>
            </a:r>
            <a:endParaRPr lang="en-US" dirty="0">
              <a:latin typeface="Calibri" panose="020F0502020204030204" pitchFamily="34" charset="0"/>
            </a:endParaRPr>
          </a:p>
        </p:txBody>
      </p:sp>
      <p:sp>
        <p:nvSpPr>
          <p:cNvPr id="3" name="Content Placeholder 2"/>
          <p:cNvSpPr>
            <a:spLocks noGrp="1"/>
          </p:cNvSpPr>
          <p:nvPr>
            <p:ph idx="1"/>
          </p:nvPr>
        </p:nvSpPr>
        <p:spPr>
          <a:xfrm>
            <a:off x="1371600" y="1676400"/>
            <a:ext cx="9601200" cy="4191000"/>
          </a:xfrm>
        </p:spPr>
        <p:txBody>
          <a:bodyPr>
            <a:normAutofit/>
          </a:bodyPr>
          <a:lstStyle/>
          <a:p>
            <a:r>
              <a:rPr lang="en-US" sz="3200" dirty="0" smtClean="0">
                <a:latin typeface="Calibri" panose="020F0502020204030204" pitchFamily="34" charset="0"/>
              </a:rPr>
              <a:t>Every year a graduation rate is calculated for each high school in Utah.</a:t>
            </a:r>
          </a:p>
          <a:p>
            <a:r>
              <a:rPr lang="en-US" sz="3200" dirty="0" smtClean="0">
                <a:latin typeface="Calibri" panose="020F0502020204030204" pitchFamily="34" charset="0"/>
              </a:rPr>
              <a:t>This rate is calculated based on the data entered into the LEA’s Student Information System (SIS) and sent in to the state’s system (</a:t>
            </a:r>
            <a:r>
              <a:rPr lang="en-US" sz="3200" dirty="0" err="1" smtClean="0">
                <a:latin typeface="Calibri" panose="020F0502020204030204" pitchFamily="34" charset="0"/>
              </a:rPr>
              <a:t>UTREx</a:t>
            </a:r>
            <a:r>
              <a:rPr lang="en-US" sz="3200" dirty="0" smtClean="0">
                <a:latin typeface="Calibri" panose="020F0502020204030204" pitchFamily="34" charset="0"/>
              </a:rPr>
              <a:t>).</a:t>
            </a:r>
          </a:p>
          <a:p>
            <a:endParaRPr lang="en-US" sz="3200" dirty="0">
              <a:latin typeface="Calibri" panose="020F0502020204030204" pitchFamily="34" charset="0"/>
            </a:endParaRPr>
          </a:p>
        </p:txBody>
      </p:sp>
    </p:spTree>
    <p:extLst>
      <p:ext uri="{BB962C8B-B14F-4D97-AF65-F5344CB8AC3E}">
        <p14:creationId xmlns:p14="http://schemas.microsoft.com/office/powerpoint/2010/main" val="28473953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latin typeface="Calibri" panose="020F0502020204030204" pitchFamily="34" charset="0"/>
              </a:rPr>
              <a:t>Graduation Rate Overview</a:t>
            </a:r>
            <a:r>
              <a:rPr lang="en-US" baseline="0" dirty="0" smtClean="0">
                <a:latin typeface="Calibri" panose="020F0502020204030204" pitchFamily="34" charset="0"/>
              </a:rPr>
              <a:t> con…</a:t>
            </a:r>
            <a:endParaRPr lang="en-US" dirty="0">
              <a:latin typeface="Calibri" panose="020F0502020204030204" pitchFamily="34" charset="0"/>
            </a:endParaRPr>
          </a:p>
        </p:txBody>
      </p:sp>
      <p:sp>
        <p:nvSpPr>
          <p:cNvPr id="3" name="Content Placeholder 2"/>
          <p:cNvSpPr>
            <a:spLocks noGrp="1"/>
          </p:cNvSpPr>
          <p:nvPr>
            <p:ph idx="1"/>
          </p:nvPr>
        </p:nvSpPr>
        <p:spPr>
          <a:xfrm>
            <a:off x="1371600" y="1549112"/>
            <a:ext cx="9601200" cy="4191000"/>
          </a:xfrm>
        </p:spPr>
        <p:txBody>
          <a:bodyPr>
            <a:normAutofit fontScale="92500" lnSpcReduction="10000"/>
          </a:bodyPr>
          <a:lstStyle/>
          <a:p>
            <a:r>
              <a:rPr lang="en-US" sz="3200" dirty="0" smtClean="0">
                <a:latin typeface="Calibri" panose="020F0502020204030204" pitchFamily="34" charset="0"/>
              </a:rPr>
              <a:t>Each student who attends high school is assigned a cohort. This cohort is the school year in which the student is expected to graduate.</a:t>
            </a:r>
          </a:p>
          <a:p>
            <a:r>
              <a:rPr lang="en-US" sz="3200" dirty="0" smtClean="0">
                <a:latin typeface="Calibri" panose="020F0502020204030204" pitchFamily="34" charset="0"/>
              </a:rPr>
              <a:t>At the end of their cohort year, a student is categorized as either a graduate, a non-graduate, or is excluded from graduation rate calculations.</a:t>
            </a:r>
          </a:p>
          <a:p>
            <a:r>
              <a:rPr lang="en-US" sz="3200" dirty="0" smtClean="0">
                <a:latin typeface="Calibri" panose="020F0502020204030204" pitchFamily="34" charset="0"/>
              </a:rPr>
              <a:t>A school’s graduation rate is the number of graduates divided by the number of students in the cohort minus the excluded students. </a:t>
            </a:r>
          </a:p>
        </p:txBody>
      </p:sp>
      <p:sp>
        <p:nvSpPr>
          <p:cNvPr id="4" name="TextBox 3"/>
          <p:cNvSpPr txBox="1"/>
          <p:nvPr/>
        </p:nvSpPr>
        <p:spPr>
          <a:xfrm>
            <a:off x="1371600" y="5740112"/>
            <a:ext cx="9906000" cy="584775"/>
          </a:xfrm>
          <a:prstGeom prst="rect">
            <a:avLst/>
          </a:prstGeom>
          <a:noFill/>
        </p:spPr>
        <p:txBody>
          <a:bodyPr wrap="square" rtlCol="0">
            <a:spAutoFit/>
          </a:bodyPr>
          <a:lstStyle/>
          <a:p>
            <a:r>
              <a:rPr lang="en-US" sz="3200" dirty="0" smtClean="0">
                <a:latin typeface="Calibri" panose="020F0502020204030204" pitchFamily="34" charset="0"/>
              </a:rPr>
              <a:t>Graduation Rate= Graduates/(Cohort-Excluded)</a:t>
            </a:r>
            <a:endParaRPr lang="en-US" sz="3200" dirty="0">
              <a:latin typeface="Calibri" panose="020F0502020204030204" pitchFamily="34" charset="0"/>
            </a:endParaRPr>
          </a:p>
        </p:txBody>
      </p:sp>
    </p:spTree>
    <p:extLst>
      <p:ext uri="{BB962C8B-B14F-4D97-AF65-F5344CB8AC3E}">
        <p14:creationId xmlns:p14="http://schemas.microsoft.com/office/powerpoint/2010/main" val="17508891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90600"/>
          </a:xfrm>
        </p:spPr>
        <p:txBody>
          <a:bodyPr/>
          <a:lstStyle/>
          <a:p>
            <a:r>
              <a:rPr lang="en-US" dirty="0" smtClean="0">
                <a:latin typeface="Calibri" panose="020F0502020204030204" pitchFamily="34" charset="0"/>
              </a:rPr>
              <a:t>Deadlines</a:t>
            </a:r>
            <a:endParaRPr lang="en-US" dirty="0">
              <a:latin typeface="Calibri" panose="020F0502020204030204" pitchFamily="34" charset="0"/>
            </a:endParaRPr>
          </a:p>
        </p:txBody>
      </p:sp>
      <p:sp>
        <p:nvSpPr>
          <p:cNvPr id="3" name="Content Placeholder 2"/>
          <p:cNvSpPr>
            <a:spLocks noGrp="1"/>
          </p:cNvSpPr>
          <p:nvPr>
            <p:ph idx="1"/>
          </p:nvPr>
        </p:nvSpPr>
        <p:spPr>
          <a:xfrm>
            <a:off x="1371600" y="1562187"/>
            <a:ext cx="9601200" cy="1931097"/>
          </a:xfrm>
        </p:spPr>
        <p:txBody>
          <a:bodyPr>
            <a:normAutofit/>
          </a:bodyPr>
          <a:lstStyle/>
          <a:p>
            <a:r>
              <a:rPr lang="en-US" sz="3200" dirty="0" smtClean="0">
                <a:solidFill>
                  <a:srgbClr val="C00000"/>
                </a:solidFill>
                <a:latin typeface="Calibri" panose="020F0502020204030204" pitchFamily="34" charset="0"/>
              </a:rPr>
              <a:t>ALL GRADUATION DATA IS DUE BY OCTOBER 10</a:t>
            </a:r>
            <a:r>
              <a:rPr lang="en-US" sz="3200" baseline="30000" dirty="0" smtClean="0">
                <a:solidFill>
                  <a:srgbClr val="C00000"/>
                </a:solidFill>
                <a:latin typeface="Calibri" panose="020F0502020204030204" pitchFamily="34" charset="0"/>
              </a:rPr>
              <a:t>th</a:t>
            </a:r>
            <a:r>
              <a:rPr lang="en-US" sz="3200" dirty="0" smtClean="0">
                <a:solidFill>
                  <a:srgbClr val="C00000"/>
                </a:solidFill>
                <a:latin typeface="Calibri" panose="020F0502020204030204" pitchFamily="34" charset="0"/>
              </a:rPr>
              <a:t>.  THERE ARE NO EXTENSIONS.</a:t>
            </a:r>
          </a:p>
          <a:p>
            <a:r>
              <a:rPr lang="en-US" sz="3200" dirty="0" smtClean="0">
                <a:latin typeface="Calibri" panose="020F0502020204030204" pitchFamily="34" charset="0"/>
              </a:rPr>
              <a:t>Graduation rates are published in December.</a:t>
            </a:r>
            <a:endParaRPr lang="en-US" sz="3200" dirty="0">
              <a:latin typeface="Calibri" panose="020F0502020204030204" pitchFamily="34" charset="0"/>
            </a:endParaRPr>
          </a:p>
        </p:txBody>
      </p:sp>
      <p:sp>
        <p:nvSpPr>
          <p:cNvPr id="15" name="TextBox 14"/>
          <p:cNvSpPr txBox="1"/>
          <p:nvPr/>
        </p:nvSpPr>
        <p:spPr>
          <a:xfrm>
            <a:off x="887304" y="3324821"/>
            <a:ext cx="10944572" cy="584775"/>
          </a:xfrm>
          <a:prstGeom prst="rect">
            <a:avLst/>
          </a:prstGeom>
          <a:noFill/>
        </p:spPr>
        <p:txBody>
          <a:bodyPr wrap="square" rtlCol="0">
            <a:spAutoFit/>
          </a:bodyPr>
          <a:lstStyle/>
          <a:p>
            <a:pPr algn="ctr"/>
            <a:r>
              <a:rPr lang="en-US" sz="3200" b="1" dirty="0" smtClean="0">
                <a:latin typeface="Calibri" panose="020F0502020204030204" pitchFamily="34" charset="0"/>
              </a:rPr>
              <a:t>Graduation Rate Time Line</a:t>
            </a:r>
            <a:endParaRPr lang="en-US" sz="3200" b="1" dirty="0">
              <a:latin typeface="Calibri" panose="020F0502020204030204" pitchFamily="34" charset="0"/>
            </a:endParaRPr>
          </a:p>
        </p:txBody>
      </p:sp>
      <p:sp>
        <p:nvSpPr>
          <p:cNvPr id="5" name="TextBox 4"/>
          <p:cNvSpPr txBox="1"/>
          <p:nvPr/>
        </p:nvSpPr>
        <p:spPr>
          <a:xfrm>
            <a:off x="1011476" y="4077741"/>
            <a:ext cx="10944572" cy="461665"/>
          </a:xfrm>
          <a:prstGeom prst="rect">
            <a:avLst/>
          </a:prstGeom>
          <a:noFill/>
        </p:spPr>
        <p:txBody>
          <a:bodyPr wrap="square" rtlCol="0">
            <a:spAutoFit/>
          </a:bodyPr>
          <a:lstStyle/>
          <a:p>
            <a:r>
              <a:rPr lang="en-US" sz="2400" b="1" dirty="0" smtClean="0">
                <a:latin typeface="Calibri" panose="020F0502020204030204" pitchFamily="34" charset="0"/>
              </a:rPr>
              <a:t>May     June     July      August     September      October     November     December </a:t>
            </a:r>
            <a:endParaRPr lang="en-US" sz="2400" b="1" dirty="0">
              <a:latin typeface="Calibri" panose="020F0502020204030204" pitchFamily="34" charset="0"/>
            </a:endParaRPr>
          </a:p>
        </p:txBody>
      </p:sp>
      <p:sp>
        <p:nvSpPr>
          <p:cNvPr id="10" name="Rectangle 9" title="Time Line"/>
          <p:cNvSpPr/>
          <p:nvPr/>
        </p:nvSpPr>
        <p:spPr>
          <a:xfrm>
            <a:off x="1073562" y="4606859"/>
            <a:ext cx="10698710" cy="219149"/>
          </a:xfrm>
          <a:prstGeom prst="rect">
            <a:avLst/>
          </a:prstGeom>
          <a:gradFill flip="none" rotWithShape="1">
            <a:gsLst>
              <a:gs pos="0">
                <a:schemeClr val="accent5">
                  <a:lumMod val="89000"/>
                  <a:alpha val="11000"/>
                </a:schemeClr>
              </a:gs>
              <a:gs pos="23000">
                <a:schemeClr val="accent5">
                  <a:lumMod val="89000"/>
                  <a:alpha val="47000"/>
                </a:schemeClr>
              </a:gs>
              <a:gs pos="69000">
                <a:schemeClr val="accent5">
                  <a:lumMod val="75000"/>
                  <a:alpha val="82000"/>
                </a:schemeClr>
              </a:gs>
              <a:gs pos="97000">
                <a:schemeClr val="accent5">
                  <a:lumMod val="70000"/>
                </a:schemeClr>
              </a:gs>
            </a:gsLst>
            <a:lin ang="0" scaled="1"/>
            <a:tileRect/>
          </a:gra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ndParaRPr>
          </a:p>
        </p:txBody>
      </p:sp>
      <p:cxnSp>
        <p:nvCxnSpPr>
          <p:cNvPr id="11" name="Straight Connector 10" title="End of May"/>
          <p:cNvCxnSpPr/>
          <p:nvPr/>
        </p:nvCxnSpPr>
        <p:spPr>
          <a:xfrm>
            <a:off x="1860214" y="4606859"/>
            <a:ext cx="1" cy="515756"/>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011476" y="5122615"/>
            <a:ext cx="1912631" cy="707886"/>
          </a:xfrm>
          <a:prstGeom prst="rect">
            <a:avLst/>
          </a:prstGeom>
          <a:noFill/>
        </p:spPr>
        <p:txBody>
          <a:bodyPr wrap="square" rtlCol="0">
            <a:spAutoFit/>
          </a:bodyPr>
          <a:lstStyle/>
          <a:p>
            <a:pPr algn="ctr"/>
            <a:r>
              <a:rPr lang="en-US" sz="2000" dirty="0" smtClean="0">
                <a:latin typeface="Calibri" panose="020F0502020204030204" pitchFamily="34" charset="0"/>
              </a:rPr>
              <a:t>Most Students Graduate</a:t>
            </a:r>
            <a:endParaRPr lang="en-US" sz="2000" dirty="0">
              <a:latin typeface="Calibri" panose="020F0502020204030204" pitchFamily="34" charset="0"/>
            </a:endParaRPr>
          </a:p>
        </p:txBody>
      </p:sp>
      <p:cxnSp>
        <p:nvCxnSpPr>
          <p:cNvPr id="12" name="Straight Connector 11" title="August"/>
          <p:cNvCxnSpPr/>
          <p:nvPr/>
        </p:nvCxnSpPr>
        <p:spPr>
          <a:xfrm>
            <a:off x="4592122" y="4577987"/>
            <a:ext cx="1" cy="515756"/>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532263" y="5108179"/>
            <a:ext cx="2018725" cy="707886"/>
          </a:xfrm>
          <a:prstGeom prst="rect">
            <a:avLst/>
          </a:prstGeom>
          <a:noFill/>
        </p:spPr>
        <p:txBody>
          <a:bodyPr wrap="square" rtlCol="0">
            <a:spAutoFit/>
          </a:bodyPr>
          <a:lstStyle/>
          <a:p>
            <a:pPr algn="ctr"/>
            <a:r>
              <a:rPr lang="en-US" sz="2000" dirty="0" smtClean="0">
                <a:latin typeface="Calibri" panose="020F0502020204030204" pitchFamily="34" charset="0"/>
              </a:rPr>
              <a:t>New School Year Starts</a:t>
            </a:r>
            <a:endParaRPr lang="en-US" sz="2000" dirty="0">
              <a:latin typeface="Calibri" panose="020F0502020204030204" pitchFamily="34" charset="0"/>
            </a:endParaRPr>
          </a:p>
        </p:txBody>
      </p:sp>
      <p:cxnSp>
        <p:nvCxnSpPr>
          <p:cNvPr id="16" name="Straight Connector 15" title="October 10th"/>
          <p:cNvCxnSpPr/>
          <p:nvPr/>
        </p:nvCxnSpPr>
        <p:spPr>
          <a:xfrm>
            <a:off x="7641197" y="4592423"/>
            <a:ext cx="1" cy="515756"/>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310118" y="5122615"/>
            <a:ext cx="2457242" cy="1631216"/>
          </a:xfrm>
          <a:prstGeom prst="rect">
            <a:avLst/>
          </a:prstGeom>
          <a:noFill/>
        </p:spPr>
        <p:txBody>
          <a:bodyPr wrap="square" rtlCol="0">
            <a:spAutoFit/>
          </a:bodyPr>
          <a:lstStyle/>
          <a:p>
            <a:pPr algn="ctr"/>
            <a:r>
              <a:rPr lang="en-US" sz="2000" b="1" dirty="0" smtClean="0">
                <a:solidFill>
                  <a:srgbClr val="C00000"/>
                </a:solidFill>
                <a:latin typeface="Calibri" panose="020F0502020204030204" pitchFamily="34" charset="0"/>
              </a:rPr>
              <a:t>Oct 10: </a:t>
            </a:r>
            <a:r>
              <a:rPr lang="en-US" sz="2000" dirty="0" smtClean="0">
                <a:solidFill>
                  <a:srgbClr val="C00000"/>
                </a:solidFill>
                <a:latin typeface="Calibri" panose="020F0502020204030204" pitchFamily="34" charset="0"/>
              </a:rPr>
              <a:t>ALL exit/completion code updates for the previous school year are due</a:t>
            </a:r>
            <a:endParaRPr lang="en-US" sz="2000" dirty="0">
              <a:solidFill>
                <a:srgbClr val="C00000"/>
              </a:solidFill>
              <a:latin typeface="Calibri" panose="020F0502020204030204" pitchFamily="34" charset="0"/>
            </a:endParaRPr>
          </a:p>
        </p:txBody>
      </p:sp>
      <p:cxnSp>
        <p:nvCxnSpPr>
          <p:cNvPr id="14" name="Straight Connector 13" title="December"/>
          <p:cNvCxnSpPr/>
          <p:nvPr/>
        </p:nvCxnSpPr>
        <p:spPr>
          <a:xfrm>
            <a:off x="10482804" y="4608962"/>
            <a:ext cx="1" cy="515756"/>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9526490" y="5153567"/>
            <a:ext cx="1912631" cy="1323439"/>
          </a:xfrm>
          <a:prstGeom prst="rect">
            <a:avLst/>
          </a:prstGeom>
          <a:noFill/>
        </p:spPr>
        <p:txBody>
          <a:bodyPr wrap="square" rtlCol="0">
            <a:spAutoFit/>
          </a:bodyPr>
          <a:lstStyle/>
          <a:p>
            <a:pPr algn="ctr"/>
            <a:r>
              <a:rPr lang="en-US" sz="2000" dirty="0" smtClean="0">
                <a:latin typeface="Calibri" panose="020F0502020204030204" pitchFamily="34" charset="0"/>
              </a:rPr>
              <a:t>Official Graduation Rate Report Published</a:t>
            </a:r>
            <a:endParaRPr lang="en-US" sz="2000" dirty="0">
              <a:latin typeface="Calibri" panose="020F0502020204030204" pitchFamily="34" charset="0"/>
            </a:endParaRPr>
          </a:p>
        </p:txBody>
      </p:sp>
    </p:spTree>
    <p:extLst>
      <p:ext uri="{BB962C8B-B14F-4D97-AF65-F5344CB8AC3E}">
        <p14:creationId xmlns:p14="http://schemas.microsoft.com/office/powerpoint/2010/main" val="253826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38200"/>
          </a:xfrm>
        </p:spPr>
        <p:txBody>
          <a:bodyPr/>
          <a:lstStyle/>
          <a:p>
            <a:r>
              <a:rPr lang="en-US" dirty="0" smtClean="0">
                <a:latin typeface="Calibri" panose="020F0502020204030204" pitchFamily="34" charset="0"/>
              </a:rPr>
              <a:t>How Cohorts are Assigned</a:t>
            </a:r>
            <a:endParaRPr lang="en-US" dirty="0">
              <a:latin typeface="Calibri" panose="020F0502020204030204" pitchFamily="34" charset="0"/>
            </a:endParaRPr>
          </a:p>
        </p:txBody>
      </p:sp>
      <p:sp>
        <p:nvSpPr>
          <p:cNvPr id="5" name="Content Placeholder 2"/>
          <p:cNvSpPr>
            <a:spLocks noGrp="1"/>
          </p:cNvSpPr>
          <p:nvPr>
            <p:ph idx="1"/>
          </p:nvPr>
        </p:nvSpPr>
        <p:spPr>
          <a:xfrm>
            <a:off x="980089" y="1763667"/>
            <a:ext cx="3316140" cy="4641669"/>
          </a:xfrm>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en-US" b="1" dirty="0" smtClean="0">
                <a:solidFill>
                  <a:schemeClr val="tx1"/>
                </a:solidFill>
                <a:latin typeface="Calibri" panose="020F0502020204030204" pitchFamily="34" charset="0"/>
              </a:rPr>
              <a:t>All students </a:t>
            </a:r>
            <a:r>
              <a:rPr lang="en-US" dirty="0" smtClean="0">
                <a:solidFill>
                  <a:schemeClr val="tx1"/>
                </a:solidFill>
                <a:latin typeface="Calibri" panose="020F0502020204030204" pitchFamily="34" charset="0"/>
              </a:rPr>
              <a:t>are placed in a cohort when they first enter 9</a:t>
            </a:r>
            <a:r>
              <a:rPr lang="en-US" baseline="30000" dirty="0" smtClean="0">
                <a:solidFill>
                  <a:schemeClr val="tx1"/>
                </a:solidFill>
                <a:latin typeface="Calibri" panose="020F0502020204030204" pitchFamily="34" charset="0"/>
              </a:rPr>
              <a:t>th</a:t>
            </a:r>
            <a:r>
              <a:rPr lang="en-US" dirty="0" smtClean="0">
                <a:solidFill>
                  <a:schemeClr val="tx1"/>
                </a:solidFill>
                <a:latin typeface="Calibri" panose="020F0502020204030204" pitchFamily="34" charset="0"/>
              </a:rPr>
              <a:t> grade.  They are expected to graduate 4 years later.</a:t>
            </a:r>
          </a:p>
          <a:p>
            <a:pPr marL="0" indent="0">
              <a:buNone/>
            </a:pPr>
            <a:r>
              <a:rPr lang="en-US" dirty="0" smtClean="0">
                <a:solidFill>
                  <a:schemeClr val="tx1"/>
                </a:solidFill>
                <a:latin typeface="Calibri" panose="020F0502020204030204" pitchFamily="34" charset="0"/>
              </a:rPr>
              <a:t>The cohort is</a:t>
            </a:r>
            <a:r>
              <a:rPr lang="en-US" b="1" dirty="0" smtClean="0">
                <a:solidFill>
                  <a:schemeClr val="tx1"/>
                </a:solidFill>
                <a:latin typeface="Calibri" panose="020F0502020204030204" pitchFamily="34" charset="0"/>
              </a:rPr>
              <a:t> set by the state </a:t>
            </a:r>
            <a:r>
              <a:rPr lang="en-US" dirty="0" smtClean="0">
                <a:solidFill>
                  <a:schemeClr val="tx1"/>
                </a:solidFill>
                <a:latin typeface="Calibri" panose="020F0502020204030204" pitchFamily="34" charset="0"/>
              </a:rPr>
              <a:t>based on the data in UTREx. </a:t>
            </a:r>
          </a:p>
          <a:p>
            <a:pPr marL="0" indent="0">
              <a:buNone/>
            </a:pPr>
            <a:r>
              <a:rPr lang="en-US" dirty="0" smtClean="0">
                <a:solidFill>
                  <a:schemeClr val="tx1"/>
                </a:solidFill>
                <a:latin typeface="Calibri" panose="020F0502020204030204" pitchFamily="34" charset="0"/>
              </a:rPr>
              <a:t>A student’s cohort can be looked up in the ‘</a:t>
            </a:r>
            <a:r>
              <a:rPr lang="en-US" b="1" dirty="0" smtClean="0">
                <a:solidFill>
                  <a:schemeClr val="tx1"/>
                </a:solidFill>
                <a:latin typeface="Calibri" panose="020F0502020204030204" pitchFamily="34" charset="0"/>
              </a:rPr>
              <a:t>Student Search</a:t>
            </a:r>
            <a:r>
              <a:rPr lang="en-US" dirty="0" smtClean="0">
                <a:solidFill>
                  <a:schemeClr val="tx1"/>
                </a:solidFill>
                <a:latin typeface="Calibri" panose="020F0502020204030204" pitchFamily="34" charset="0"/>
              </a:rPr>
              <a:t>’ feature in UTREx.</a:t>
            </a:r>
            <a:endParaRPr lang="en-US" dirty="0">
              <a:solidFill>
                <a:schemeClr val="tx1"/>
              </a:solidFill>
              <a:latin typeface="Calibri" panose="020F0502020204030204" pitchFamily="34" charset="0"/>
            </a:endParaRPr>
          </a:p>
        </p:txBody>
      </p:sp>
      <p:sp>
        <p:nvSpPr>
          <p:cNvPr id="9" name="TextBox 8"/>
          <p:cNvSpPr txBox="1"/>
          <p:nvPr/>
        </p:nvSpPr>
        <p:spPr>
          <a:xfrm>
            <a:off x="5215112" y="1793245"/>
            <a:ext cx="2004075" cy="400110"/>
          </a:xfrm>
          <a:prstGeom prst="rect">
            <a:avLst/>
          </a:prstGeom>
          <a:noFill/>
        </p:spPr>
        <p:txBody>
          <a:bodyPr wrap="square" rtlCol="0">
            <a:spAutoFit/>
          </a:bodyPr>
          <a:lstStyle/>
          <a:p>
            <a:r>
              <a:rPr lang="en-US" sz="2000" b="1" dirty="0" smtClean="0">
                <a:latin typeface="Calibri" panose="020F0502020204030204" pitchFamily="34" charset="0"/>
              </a:rPr>
              <a:t>9</a:t>
            </a:r>
            <a:r>
              <a:rPr lang="en-US" sz="2000" b="1" baseline="30000" dirty="0" smtClean="0">
                <a:latin typeface="Calibri" panose="020F0502020204030204" pitchFamily="34" charset="0"/>
              </a:rPr>
              <a:t>th</a:t>
            </a:r>
            <a:r>
              <a:rPr lang="en-US" sz="2000" b="1" dirty="0" smtClean="0">
                <a:latin typeface="Calibri" panose="020F0502020204030204" pitchFamily="34" charset="0"/>
              </a:rPr>
              <a:t> Grade 2013</a:t>
            </a:r>
            <a:endParaRPr lang="en-US" sz="2000" b="1" dirty="0">
              <a:latin typeface="Calibri" panose="020F0502020204030204" pitchFamily="34" charset="0"/>
            </a:endParaRPr>
          </a:p>
        </p:txBody>
      </p:sp>
      <p:pic>
        <p:nvPicPr>
          <p:cNvPr id="6" name="Picture 5" descr="Students entering 9th grade in 2013 will be in the 2016 cohort." title="Descriptive Illustratio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86080" y="2128481"/>
            <a:ext cx="1862138" cy="1486683"/>
          </a:xfrm>
          <a:prstGeom prst="rect">
            <a:avLst/>
          </a:prstGeom>
        </p:spPr>
      </p:pic>
      <p:sp>
        <p:nvSpPr>
          <p:cNvPr id="8" name="Oval 7" title="Descriptive Illustration"/>
          <p:cNvSpPr/>
          <p:nvPr/>
        </p:nvSpPr>
        <p:spPr>
          <a:xfrm>
            <a:off x="4672600" y="1465943"/>
            <a:ext cx="3007272" cy="2467302"/>
          </a:xfrm>
          <a:prstGeom prst="ellipse">
            <a:avLst/>
          </a:prstGeom>
          <a:noFill/>
          <a:ln w="57150">
            <a:solidFill>
              <a:schemeClr val="accent5">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solidFill>
                <a:schemeClr val="tx1"/>
              </a:solidFill>
              <a:latin typeface="Calibri" panose="020F0502020204030204" pitchFamily="34" charset="0"/>
            </a:endParaRPr>
          </a:p>
        </p:txBody>
      </p:sp>
      <p:cxnSp>
        <p:nvCxnSpPr>
          <p:cNvPr id="10" name="Straight Arrow Connector 9" title="Descriptive Illustration"/>
          <p:cNvCxnSpPr>
            <a:stCxn id="8" idx="6"/>
          </p:cNvCxnSpPr>
          <p:nvPr/>
        </p:nvCxnSpPr>
        <p:spPr>
          <a:xfrm>
            <a:off x="7679872" y="2699594"/>
            <a:ext cx="1974631" cy="971378"/>
          </a:xfrm>
          <a:prstGeom prst="straightConnector1">
            <a:avLst/>
          </a:prstGeom>
          <a:ln w="60325">
            <a:solidFill>
              <a:schemeClr val="accent5">
                <a:lumMod val="75000"/>
              </a:schemeClr>
            </a:solidFill>
            <a:tailEnd type="triangle"/>
          </a:ln>
        </p:spPr>
        <p:style>
          <a:lnRef idx="2">
            <a:schemeClr val="accent5"/>
          </a:lnRef>
          <a:fillRef idx="0">
            <a:schemeClr val="accent5"/>
          </a:fillRef>
          <a:effectRef idx="1">
            <a:schemeClr val="accent5"/>
          </a:effectRef>
          <a:fontRef idx="minor">
            <a:schemeClr val="tx1"/>
          </a:fontRef>
        </p:style>
      </p:cxnSp>
      <p:sp>
        <p:nvSpPr>
          <p:cNvPr id="13" name="TextBox 12"/>
          <p:cNvSpPr txBox="1"/>
          <p:nvPr/>
        </p:nvSpPr>
        <p:spPr>
          <a:xfrm>
            <a:off x="5215112" y="4420701"/>
            <a:ext cx="2004075" cy="400110"/>
          </a:xfrm>
          <a:prstGeom prst="rect">
            <a:avLst/>
          </a:prstGeom>
          <a:noFill/>
        </p:spPr>
        <p:txBody>
          <a:bodyPr wrap="square" rtlCol="0">
            <a:spAutoFit/>
          </a:bodyPr>
          <a:lstStyle/>
          <a:p>
            <a:r>
              <a:rPr lang="en-US" sz="2000" b="1" dirty="0" smtClean="0">
                <a:latin typeface="Calibri" panose="020F0502020204030204" pitchFamily="34" charset="0"/>
              </a:rPr>
              <a:t>9</a:t>
            </a:r>
            <a:r>
              <a:rPr lang="en-US" sz="2000" b="1" baseline="30000" dirty="0" smtClean="0">
                <a:latin typeface="Calibri" panose="020F0502020204030204" pitchFamily="34" charset="0"/>
              </a:rPr>
              <a:t>th</a:t>
            </a:r>
            <a:r>
              <a:rPr lang="en-US" sz="2000" b="1" dirty="0" smtClean="0">
                <a:latin typeface="Calibri" panose="020F0502020204030204" pitchFamily="34" charset="0"/>
              </a:rPr>
              <a:t> Grade 2015</a:t>
            </a:r>
            <a:endParaRPr lang="en-US" sz="2000" b="1" dirty="0">
              <a:latin typeface="Calibri" panose="020F0502020204030204" pitchFamily="34" charset="0"/>
            </a:endParaRPr>
          </a:p>
        </p:txBody>
      </p:sp>
      <p:pic>
        <p:nvPicPr>
          <p:cNvPr id="11" name="Picture 10" descr="Students entering 9th grade in 2015 will be in the 2018 cohor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86080" y="4755937"/>
            <a:ext cx="1862138" cy="1486683"/>
          </a:xfrm>
          <a:prstGeom prst="rect">
            <a:avLst/>
          </a:prstGeom>
        </p:spPr>
      </p:pic>
      <p:sp>
        <p:nvSpPr>
          <p:cNvPr id="12" name="Oval 11" title="Descriptive Illustration"/>
          <p:cNvSpPr/>
          <p:nvPr/>
        </p:nvSpPr>
        <p:spPr>
          <a:xfrm>
            <a:off x="4672600" y="4093399"/>
            <a:ext cx="3007272" cy="2467302"/>
          </a:xfrm>
          <a:prstGeom prst="ellipse">
            <a:avLst/>
          </a:prstGeom>
          <a:noFill/>
          <a:ln w="5715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solidFill>
                <a:schemeClr val="tx1"/>
              </a:solidFill>
              <a:latin typeface="Calibri" panose="020F0502020204030204" pitchFamily="34" charset="0"/>
            </a:endParaRPr>
          </a:p>
        </p:txBody>
      </p:sp>
      <p:cxnSp>
        <p:nvCxnSpPr>
          <p:cNvPr id="14" name="Straight Arrow Connector 13" title="Descriptive Illustration"/>
          <p:cNvCxnSpPr>
            <a:stCxn id="12" idx="6"/>
          </p:cNvCxnSpPr>
          <p:nvPr/>
        </p:nvCxnSpPr>
        <p:spPr>
          <a:xfrm flipV="1">
            <a:off x="7679872" y="4921438"/>
            <a:ext cx="1974631" cy="405612"/>
          </a:xfrm>
          <a:prstGeom prst="straightConnector1">
            <a:avLst/>
          </a:prstGeom>
          <a:ln w="60325">
            <a:solidFill>
              <a:srgbClr val="00B050"/>
            </a:solidFill>
            <a:tailEnd type="triangle"/>
          </a:ln>
        </p:spPr>
        <p:style>
          <a:lnRef idx="2">
            <a:schemeClr val="accent5"/>
          </a:lnRef>
          <a:fillRef idx="0">
            <a:schemeClr val="accent5"/>
          </a:fillRef>
          <a:effectRef idx="1">
            <a:schemeClr val="accent5"/>
          </a:effectRef>
          <a:fontRef idx="minor">
            <a:schemeClr val="tx1"/>
          </a:fontRef>
        </p:style>
      </p:cxnSp>
      <p:sp>
        <p:nvSpPr>
          <p:cNvPr id="7" name="TextBox 6"/>
          <p:cNvSpPr txBox="1"/>
          <p:nvPr/>
        </p:nvSpPr>
        <p:spPr>
          <a:xfrm>
            <a:off x="9066295" y="2156951"/>
            <a:ext cx="2677913" cy="3170099"/>
          </a:xfrm>
          <a:prstGeom prst="rect">
            <a:avLst/>
          </a:prstGeom>
          <a:ln/>
        </p:spPr>
        <p:style>
          <a:lnRef idx="2">
            <a:schemeClr val="dk1"/>
          </a:lnRef>
          <a:fillRef idx="1">
            <a:schemeClr val="lt1"/>
          </a:fillRef>
          <a:effectRef idx="0">
            <a:schemeClr val="dk1"/>
          </a:effectRef>
          <a:fontRef idx="minor">
            <a:schemeClr val="dk1"/>
          </a:fontRef>
        </p:style>
        <p:txBody>
          <a:bodyPr wrap="none" rtlCol="0">
            <a:spAutoFit/>
          </a:bodyPr>
          <a:lstStyle/>
          <a:p>
            <a:pPr algn="ctr"/>
            <a:r>
              <a:rPr lang="en-US" sz="4000" b="1" dirty="0" smtClean="0">
                <a:latin typeface="Calibri" panose="020F0502020204030204" pitchFamily="34" charset="0"/>
              </a:rPr>
              <a:t>Cohort Year</a:t>
            </a:r>
          </a:p>
          <a:p>
            <a:pPr algn="ctr"/>
            <a:r>
              <a:rPr lang="en-US" sz="4000" b="1" dirty="0" smtClean="0">
                <a:latin typeface="Calibri" panose="020F0502020204030204" pitchFamily="34" charset="0"/>
              </a:rPr>
              <a:t>2015</a:t>
            </a:r>
          </a:p>
          <a:p>
            <a:pPr algn="ctr"/>
            <a:r>
              <a:rPr lang="en-US" sz="4000" b="1" dirty="0" smtClean="0">
                <a:solidFill>
                  <a:schemeClr val="accent5">
                    <a:lumMod val="75000"/>
                  </a:schemeClr>
                </a:solidFill>
                <a:latin typeface="Calibri" panose="020F0502020204030204" pitchFamily="34" charset="0"/>
              </a:rPr>
              <a:t>2016</a:t>
            </a:r>
          </a:p>
          <a:p>
            <a:pPr algn="ctr"/>
            <a:r>
              <a:rPr lang="en-US" sz="4000" b="1" dirty="0" smtClean="0">
                <a:latin typeface="Calibri" panose="020F0502020204030204" pitchFamily="34" charset="0"/>
              </a:rPr>
              <a:t>2017</a:t>
            </a:r>
          </a:p>
          <a:p>
            <a:pPr algn="ctr"/>
            <a:r>
              <a:rPr lang="en-US" sz="4000" b="1" dirty="0" smtClean="0">
                <a:solidFill>
                  <a:srgbClr val="00B050"/>
                </a:solidFill>
                <a:latin typeface="Calibri" panose="020F0502020204030204" pitchFamily="34" charset="0"/>
              </a:rPr>
              <a:t>2018</a:t>
            </a:r>
          </a:p>
        </p:txBody>
      </p:sp>
      <p:sp>
        <p:nvSpPr>
          <p:cNvPr id="15" name="TextBox 14"/>
          <p:cNvSpPr txBox="1"/>
          <p:nvPr/>
        </p:nvSpPr>
        <p:spPr>
          <a:xfrm>
            <a:off x="7423963" y="5561699"/>
            <a:ext cx="4561208" cy="1077218"/>
          </a:xfrm>
          <a:prstGeom prst="rect">
            <a:avLst/>
          </a:prstGeom>
          <a:solidFill>
            <a:schemeClr val="bg1"/>
          </a:solidFill>
        </p:spPr>
        <p:txBody>
          <a:bodyPr wrap="square" rtlCol="0">
            <a:spAutoFit/>
          </a:bodyPr>
          <a:lstStyle/>
          <a:p>
            <a:r>
              <a:rPr lang="en-US" sz="1600" dirty="0" smtClean="0">
                <a:latin typeface="Calibri" panose="020F0502020204030204" pitchFamily="34" charset="0"/>
              </a:rPr>
              <a:t>Students starting school in Utah after 9</a:t>
            </a:r>
            <a:r>
              <a:rPr lang="en-US" sz="1600" baseline="30000" dirty="0" smtClean="0">
                <a:latin typeface="Calibri" panose="020F0502020204030204" pitchFamily="34" charset="0"/>
              </a:rPr>
              <a:t>th</a:t>
            </a:r>
            <a:r>
              <a:rPr lang="en-US" sz="1600" dirty="0" smtClean="0">
                <a:latin typeface="Calibri" panose="020F0502020204030204" pitchFamily="34" charset="0"/>
              </a:rPr>
              <a:t> grade have a cohort calculated based on how many years until the student is expected to graduate: 10</a:t>
            </a:r>
            <a:r>
              <a:rPr lang="en-US" sz="1600" baseline="30000" dirty="0" smtClean="0">
                <a:latin typeface="Calibri" panose="020F0502020204030204" pitchFamily="34" charset="0"/>
              </a:rPr>
              <a:t>th</a:t>
            </a:r>
            <a:r>
              <a:rPr lang="en-US" sz="1600" dirty="0" smtClean="0">
                <a:latin typeface="Calibri" panose="020F0502020204030204" pitchFamily="34" charset="0"/>
              </a:rPr>
              <a:t> = 3 years; 11</a:t>
            </a:r>
            <a:r>
              <a:rPr lang="en-US" sz="1600" baseline="30000" dirty="0" smtClean="0">
                <a:latin typeface="Calibri" panose="020F0502020204030204" pitchFamily="34" charset="0"/>
              </a:rPr>
              <a:t>th</a:t>
            </a:r>
            <a:r>
              <a:rPr lang="en-US" sz="1600" dirty="0" smtClean="0">
                <a:latin typeface="Calibri" panose="020F0502020204030204" pitchFamily="34" charset="0"/>
              </a:rPr>
              <a:t> = 2 years; 12</a:t>
            </a:r>
            <a:r>
              <a:rPr lang="en-US" sz="1600" baseline="30000" dirty="0" smtClean="0">
                <a:latin typeface="Calibri" panose="020F0502020204030204" pitchFamily="34" charset="0"/>
              </a:rPr>
              <a:t>th</a:t>
            </a:r>
            <a:r>
              <a:rPr lang="en-US" sz="1600" dirty="0" smtClean="0">
                <a:latin typeface="Calibri" panose="020F0502020204030204" pitchFamily="34" charset="0"/>
              </a:rPr>
              <a:t> = 1 year.</a:t>
            </a:r>
            <a:endParaRPr lang="en-US" sz="1600" dirty="0">
              <a:latin typeface="Calibri" panose="020F0502020204030204" pitchFamily="34" charset="0"/>
            </a:endParaRPr>
          </a:p>
        </p:txBody>
      </p:sp>
    </p:spTree>
    <p:extLst>
      <p:ext uri="{BB962C8B-B14F-4D97-AF65-F5344CB8AC3E}">
        <p14:creationId xmlns:p14="http://schemas.microsoft.com/office/powerpoint/2010/main" val="86157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38200"/>
          </a:xfrm>
        </p:spPr>
        <p:txBody>
          <a:bodyPr/>
          <a:lstStyle/>
          <a:p>
            <a:r>
              <a:rPr lang="en-US" dirty="0" smtClean="0">
                <a:latin typeface="Calibri" panose="020F0502020204030204" pitchFamily="34" charset="0"/>
              </a:rPr>
              <a:t>How a Graduating School is Assigned</a:t>
            </a:r>
            <a:endParaRPr lang="en-US" dirty="0">
              <a:latin typeface="Calibri" panose="020F0502020204030204" pitchFamily="34" charset="0"/>
            </a:endParaRPr>
          </a:p>
        </p:txBody>
      </p:sp>
      <p:sp>
        <p:nvSpPr>
          <p:cNvPr id="3" name="Content Placeholder 2"/>
          <p:cNvSpPr>
            <a:spLocks noGrp="1"/>
          </p:cNvSpPr>
          <p:nvPr>
            <p:ph idx="1"/>
          </p:nvPr>
        </p:nvSpPr>
        <p:spPr>
          <a:xfrm>
            <a:off x="1371600" y="1676400"/>
            <a:ext cx="9817100" cy="4686300"/>
          </a:xfrm>
        </p:spPr>
        <p:txBody>
          <a:bodyPr>
            <a:normAutofit/>
          </a:bodyPr>
          <a:lstStyle/>
          <a:p>
            <a:r>
              <a:rPr lang="en-US" sz="3200" dirty="0" smtClean="0">
                <a:latin typeface="Calibri" panose="020F0502020204030204" pitchFamily="34" charset="0"/>
              </a:rPr>
              <a:t>Each student can only be included in one school’s graduation rate. There are specific rules the state uses to determine in which school’s rate a student should be included. In general, a student is included in the rate of the last school they attended.</a:t>
            </a:r>
          </a:p>
          <a:p>
            <a:r>
              <a:rPr lang="en-US" sz="3200" dirty="0" smtClean="0">
                <a:latin typeface="Calibri" panose="020F0502020204030204" pitchFamily="34" charset="0"/>
              </a:rPr>
              <a:t>The following slides show a few different scenarios.</a:t>
            </a:r>
          </a:p>
          <a:p>
            <a:endParaRPr lang="en-US" sz="3200" dirty="0" smtClean="0">
              <a:latin typeface="Calibri" panose="020F0502020204030204" pitchFamily="34" charset="0"/>
            </a:endParaRPr>
          </a:p>
        </p:txBody>
      </p:sp>
    </p:spTree>
    <p:extLst>
      <p:ext uri="{BB962C8B-B14F-4D97-AF65-F5344CB8AC3E}">
        <p14:creationId xmlns:p14="http://schemas.microsoft.com/office/powerpoint/2010/main" val="2436632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3940" y="590662"/>
            <a:ext cx="9601200" cy="1485900"/>
          </a:xfrm>
        </p:spPr>
        <p:txBody>
          <a:bodyPr/>
          <a:lstStyle/>
          <a:p>
            <a:r>
              <a:rPr lang="en-US" dirty="0" smtClean="0">
                <a:latin typeface="Calibri" panose="020F0502020204030204" pitchFamily="34" charset="0"/>
              </a:rPr>
              <a:t>Scenario 1:</a:t>
            </a:r>
            <a:endParaRPr lang="en-US" dirty="0">
              <a:latin typeface="Calibri" panose="020F0502020204030204" pitchFamily="34" charset="0"/>
            </a:endParaRPr>
          </a:p>
        </p:txBody>
      </p:sp>
      <p:sp>
        <p:nvSpPr>
          <p:cNvPr id="3" name="Content Placeholder 2"/>
          <p:cNvSpPr>
            <a:spLocks noGrp="1"/>
          </p:cNvSpPr>
          <p:nvPr>
            <p:ph idx="1"/>
          </p:nvPr>
        </p:nvSpPr>
        <p:spPr>
          <a:xfrm>
            <a:off x="1605535" y="1499615"/>
            <a:ext cx="9817100" cy="2374227"/>
          </a:xfrm>
        </p:spPr>
        <p:txBody>
          <a:bodyPr>
            <a:normAutofit lnSpcReduction="10000"/>
          </a:bodyPr>
          <a:lstStyle/>
          <a:p>
            <a:r>
              <a:rPr lang="en-US" sz="3200" dirty="0" smtClean="0">
                <a:latin typeface="Calibri" panose="020F0502020204030204" pitchFamily="34" charset="0"/>
              </a:rPr>
              <a:t>A student attends Jr. High and then moves on to High School. The student only ever attends one high school. The student is included in the High School’s graduation rate.</a:t>
            </a:r>
          </a:p>
          <a:p>
            <a:r>
              <a:rPr lang="en-US" sz="3200" dirty="0" smtClean="0">
                <a:latin typeface="Calibri" panose="020F0502020204030204" pitchFamily="34" charset="0"/>
              </a:rPr>
              <a:t>This is the most common scenario.</a:t>
            </a:r>
          </a:p>
        </p:txBody>
      </p:sp>
      <p:pic>
        <p:nvPicPr>
          <p:cNvPr id="5" name="Content Placeholder 3" descr="A student attends one Jr. High, then one High school.  The High School will be credited with the graduation." title="Descriptive Illustratio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06095" y="4429321"/>
            <a:ext cx="885949" cy="889395"/>
          </a:xfrm>
          <a:prstGeom prst="rect">
            <a:avLst/>
          </a:prstGeom>
        </p:spPr>
      </p:pic>
      <p:cxnSp>
        <p:nvCxnSpPr>
          <p:cNvPr id="10" name="Straight Arrow Connector 9" title="Arrow"/>
          <p:cNvCxnSpPr/>
          <p:nvPr/>
        </p:nvCxnSpPr>
        <p:spPr>
          <a:xfrm>
            <a:off x="3389066" y="4881940"/>
            <a:ext cx="433303"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6" name="Picture 5" descr="Attended first." title="Jr. High"/>
          <p:cNvPicPr>
            <a:picLocks noChangeAspect="1"/>
          </p:cNvPicPr>
          <p:nvPr/>
        </p:nvPicPr>
        <p:blipFill>
          <a:blip r:embed="rId3" cstate="print">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3975689" y="4303314"/>
            <a:ext cx="1224862" cy="1141407"/>
          </a:xfrm>
          <a:prstGeom prst="rect">
            <a:avLst/>
          </a:prstGeom>
          <a:solidFill>
            <a:srgbClr val="FF0000"/>
          </a:solidFill>
        </p:spPr>
      </p:pic>
      <p:sp>
        <p:nvSpPr>
          <p:cNvPr id="7" name="TextBox 6"/>
          <p:cNvSpPr txBox="1"/>
          <p:nvPr/>
        </p:nvSpPr>
        <p:spPr>
          <a:xfrm rot="10800000" flipH="1" flipV="1">
            <a:off x="4411817" y="4640517"/>
            <a:ext cx="347793" cy="400110"/>
          </a:xfrm>
          <a:prstGeom prst="rect">
            <a:avLst/>
          </a:prstGeom>
          <a:noFill/>
        </p:spPr>
        <p:txBody>
          <a:bodyPr wrap="square" rtlCol="0">
            <a:spAutoFit/>
          </a:bodyPr>
          <a:lstStyle/>
          <a:p>
            <a:r>
              <a:rPr lang="en-US" sz="2000" b="1" dirty="0" smtClean="0">
                <a:latin typeface="Calibri" panose="020F0502020204030204" pitchFamily="34" charset="0"/>
              </a:rPr>
              <a:t>A</a:t>
            </a:r>
            <a:endParaRPr lang="en-US" sz="2000" b="1" dirty="0">
              <a:latin typeface="Calibri" panose="020F0502020204030204" pitchFamily="34" charset="0"/>
            </a:endParaRPr>
          </a:p>
        </p:txBody>
      </p:sp>
      <p:sp>
        <p:nvSpPr>
          <p:cNvPr id="8" name="TextBox 7"/>
          <p:cNvSpPr txBox="1"/>
          <p:nvPr/>
        </p:nvSpPr>
        <p:spPr>
          <a:xfrm>
            <a:off x="3629131" y="5457126"/>
            <a:ext cx="1913167" cy="400110"/>
          </a:xfrm>
          <a:prstGeom prst="rect">
            <a:avLst/>
          </a:prstGeom>
          <a:noFill/>
        </p:spPr>
        <p:txBody>
          <a:bodyPr wrap="square" rtlCol="0">
            <a:spAutoFit/>
          </a:bodyPr>
          <a:lstStyle/>
          <a:p>
            <a:pPr algn="ctr"/>
            <a:r>
              <a:rPr lang="en-US" sz="2000" dirty="0" smtClean="0">
                <a:latin typeface="Calibri" panose="020F0502020204030204" pitchFamily="34" charset="0"/>
              </a:rPr>
              <a:t>Jr. High</a:t>
            </a:r>
            <a:endParaRPr lang="en-US" sz="2000" dirty="0">
              <a:latin typeface="Calibri" panose="020F0502020204030204" pitchFamily="34" charset="0"/>
            </a:endParaRPr>
          </a:p>
        </p:txBody>
      </p:sp>
      <p:cxnSp>
        <p:nvCxnSpPr>
          <p:cNvPr id="9" name="Straight Arrow Connector 8" title="Arrow"/>
          <p:cNvCxnSpPr/>
          <p:nvPr/>
        </p:nvCxnSpPr>
        <p:spPr>
          <a:xfrm>
            <a:off x="5550894" y="4886260"/>
            <a:ext cx="433303"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11" name="Picture 10" descr="Attended second." title="High School"/>
          <p:cNvPicPr>
            <a:picLocks noChangeAspect="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334540" y="4315719"/>
            <a:ext cx="1224862" cy="1141407"/>
          </a:xfrm>
          <a:prstGeom prst="rect">
            <a:avLst/>
          </a:prstGeom>
          <a:solidFill>
            <a:srgbClr val="FF0000"/>
          </a:solidFill>
        </p:spPr>
      </p:pic>
      <p:sp>
        <p:nvSpPr>
          <p:cNvPr id="12" name="TextBox 11"/>
          <p:cNvSpPr txBox="1"/>
          <p:nvPr/>
        </p:nvSpPr>
        <p:spPr>
          <a:xfrm rot="10800000" flipH="1" flipV="1">
            <a:off x="6776439" y="4640517"/>
            <a:ext cx="369329" cy="400110"/>
          </a:xfrm>
          <a:prstGeom prst="rect">
            <a:avLst/>
          </a:prstGeom>
          <a:noFill/>
        </p:spPr>
        <p:txBody>
          <a:bodyPr wrap="square" rtlCol="0">
            <a:spAutoFit/>
          </a:bodyPr>
          <a:lstStyle/>
          <a:p>
            <a:r>
              <a:rPr lang="en-US" sz="2000" b="1" dirty="0" smtClean="0">
                <a:latin typeface="Calibri" panose="020F0502020204030204" pitchFamily="34" charset="0"/>
              </a:rPr>
              <a:t>B</a:t>
            </a:r>
            <a:endParaRPr lang="en-US" sz="2000" b="1" dirty="0">
              <a:latin typeface="Calibri" panose="020F0502020204030204" pitchFamily="34" charset="0"/>
            </a:endParaRPr>
          </a:p>
        </p:txBody>
      </p:sp>
      <p:sp>
        <p:nvSpPr>
          <p:cNvPr id="16" name="TextBox 15"/>
          <p:cNvSpPr txBox="1"/>
          <p:nvPr/>
        </p:nvSpPr>
        <p:spPr>
          <a:xfrm>
            <a:off x="5984197" y="5451661"/>
            <a:ext cx="1913167" cy="400110"/>
          </a:xfrm>
          <a:prstGeom prst="rect">
            <a:avLst/>
          </a:prstGeom>
          <a:noFill/>
        </p:spPr>
        <p:txBody>
          <a:bodyPr wrap="square" rtlCol="0">
            <a:spAutoFit/>
          </a:bodyPr>
          <a:lstStyle/>
          <a:p>
            <a:pPr algn="ctr"/>
            <a:r>
              <a:rPr lang="en-US" sz="2000" dirty="0" smtClean="0">
                <a:latin typeface="Calibri" panose="020F0502020204030204" pitchFamily="34" charset="0"/>
              </a:rPr>
              <a:t>High School</a:t>
            </a:r>
            <a:endParaRPr lang="en-US" sz="2000" dirty="0">
              <a:latin typeface="Calibri" panose="020F0502020204030204" pitchFamily="34" charset="0"/>
            </a:endParaRPr>
          </a:p>
        </p:txBody>
      </p:sp>
      <p:cxnSp>
        <p:nvCxnSpPr>
          <p:cNvPr id="15" name="Straight Arrow Connector 14" title="Arrow"/>
          <p:cNvCxnSpPr/>
          <p:nvPr/>
        </p:nvCxnSpPr>
        <p:spPr>
          <a:xfrm>
            <a:off x="7897364" y="4893985"/>
            <a:ext cx="433303"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13" name="Picture 12" title="High School Credited with Graduation"/>
          <p:cNvPicPr>
            <a:picLocks noChangeAspect="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8474832" y="4315719"/>
            <a:ext cx="1224862" cy="1141407"/>
          </a:xfrm>
          <a:prstGeom prst="rect">
            <a:avLst/>
          </a:prstGeom>
          <a:solidFill>
            <a:srgbClr val="FF0000"/>
          </a:solidFill>
        </p:spPr>
      </p:pic>
      <p:sp>
        <p:nvSpPr>
          <p:cNvPr id="14" name="TextBox 13"/>
          <p:cNvSpPr txBox="1"/>
          <p:nvPr/>
        </p:nvSpPr>
        <p:spPr>
          <a:xfrm rot="10800000" flipH="1" flipV="1">
            <a:off x="8902600" y="4640517"/>
            <a:ext cx="369329" cy="400110"/>
          </a:xfrm>
          <a:prstGeom prst="rect">
            <a:avLst/>
          </a:prstGeom>
          <a:noFill/>
        </p:spPr>
        <p:txBody>
          <a:bodyPr wrap="square" rtlCol="0">
            <a:spAutoFit/>
          </a:bodyPr>
          <a:lstStyle/>
          <a:p>
            <a:r>
              <a:rPr lang="en-US" sz="2000" b="1" dirty="0" smtClean="0">
                <a:latin typeface="Calibri" panose="020F0502020204030204" pitchFamily="34" charset="0"/>
              </a:rPr>
              <a:t>B</a:t>
            </a:r>
            <a:endParaRPr lang="en-US" sz="2000" b="1" dirty="0">
              <a:latin typeface="Calibri" panose="020F0502020204030204" pitchFamily="34" charset="0"/>
            </a:endParaRPr>
          </a:p>
        </p:txBody>
      </p:sp>
      <p:sp>
        <p:nvSpPr>
          <p:cNvPr id="17" name="TextBox 16"/>
          <p:cNvSpPr txBox="1"/>
          <p:nvPr/>
        </p:nvSpPr>
        <p:spPr>
          <a:xfrm>
            <a:off x="8130680" y="5444721"/>
            <a:ext cx="1913167" cy="1015663"/>
          </a:xfrm>
          <a:prstGeom prst="rect">
            <a:avLst/>
          </a:prstGeom>
          <a:noFill/>
        </p:spPr>
        <p:txBody>
          <a:bodyPr wrap="square" rtlCol="0">
            <a:spAutoFit/>
          </a:bodyPr>
          <a:lstStyle/>
          <a:p>
            <a:pPr algn="ctr"/>
            <a:r>
              <a:rPr lang="en-US" sz="2000" dirty="0" smtClean="0">
                <a:latin typeface="Calibri" panose="020F0502020204030204" pitchFamily="34" charset="0"/>
              </a:rPr>
              <a:t>High School Credited with Graduation</a:t>
            </a:r>
            <a:endParaRPr lang="en-US" sz="2000" dirty="0">
              <a:latin typeface="Calibri" panose="020F0502020204030204" pitchFamily="34" charset="0"/>
            </a:endParaRPr>
          </a:p>
        </p:txBody>
      </p:sp>
    </p:spTree>
    <p:extLst>
      <p:ext uri="{BB962C8B-B14F-4D97-AF65-F5344CB8AC3E}">
        <p14:creationId xmlns:p14="http://schemas.microsoft.com/office/powerpoint/2010/main" val="3566738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Scenario 2:</a:t>
            </a:r>
            <a:endParaRPr lang="en-US" dirty="0">
              <a:latin typeface="Calibri" panose="020F0502020204030204" pitchFamily="34" charset="0"/>
            </a:endParaRPr>
          </a:p>
        </p:txBody>
      </p:sp>
      <p:sp>
        <p:nvSpPr>
          <p:cNvPr id="3" name="Content Placeholder 2"/>
          <p:cNvSpPr>
            <a:spLocks noGrp="1"/>
          </p:cNvSpPr>
          <p:nvPr>
            <p:ph idx="1"/>
          </p:nvPr>
        </p:nvSpPr>
        <p:spPr>
          <a:xfrm>
            <a:off x="1581150" y="1663701"/>
            <a:ext cx="9601200" cy="2049108"/>
          </a:xfrm>
        </p:spPr>
        <p:txBody>
          <a:bodyPr>
            <a:normAutofit fontScale="92500"/>
          </a:bodyPr>
          <a:lstStyle/>
          <a:p>
            <a:r>
              <a:rPr lang="en-US" sz="3200" dirty="0" smtClean="0">
                <a:latin typeface="Calibri" panose="020F0502020204030204" pitchFamily="34" charset="0"/>
              </a:rPr>
              <a:t>A student attends two different high schools. The student attends one high school in 2014 and 2015 and then transfers to another high school in 2016. The student is included in the last high school’s graduating rate.</a:t>
            </a:r>
          </a:p>
        </p:txBody>
      </p:sp>
      <p:pic>
        <p:nvPicPr>
          <p:cNvPr id="5" name="Content Placeholder 3" descr="Student attends high school A in 2014 and 2015.  They transfer to high school B in 2016.  High School B is credited with graduation as they were the last high school the student attended." title="Descriptive Illustratio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5089" y="4067013"/>
            <a:ext cx="885949" cy="889395"/>
          </a:xfrm>
          <a:prstGeom prst="rect">
            <a:avLst/>
          </a:prstGeom>
        </p:spPr>
      </p:pic>
      <p:cxnSp>
        <p:nvCxnSpPr>
          <p:cNvPr id="10" name="Straight Arrow Connector 9" title="Arrow"/>
          <p:cNvCxnSpPr/>
          <p:nvPr/>
        </p:nvCxnSpPr>
        <p:spPr>
          <a:xfrm>
            <a:off x="3418060" y="4519632"/>
            <a:ext cx="433303"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6" name="Picture 5" descr="Attended 2014 and 2015." title="High School A"/>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004683" y="3941006"/>
            <a:ext cx="1224862" cy="1141407"/>
          </a:xfrm>
          <a:prstGeom prst="rect">
            <a:avLst/>
          </a:prstGeom>
          <a:solidFill>
            <a:srgbClr val="FF0000"/>
          </a:solidFill>
        </p:spPr>
      </p:pic>
      <p:sp>
        <p:nvSpPr>
          <p:cNvPr id="7" name="TextBox 6"/>
          <p:cNvSpPr txBox="1"/>
          <p:nvPr/>
        </p:nvSpPr>
        <p:spPr>
          <a:xfrm rot="10800000" flipH="1" flipV="1">
            <a:off x="4444163" y="4331622"/>
            <a:ext cx="341089" cy="400110"/>
          </a:xfrm>
          <a:prstGeom prst="rect">
            <a:avLst/>
          </a:prstGeom>
          <a:noFill/>
        </p:spPr>
        <p:txBody>
          <a:bodyPr wrap="square" rtlCol="0">
            <a:spAutoFit/>
          </a:bodyPr>
          <a:lstStyle/>
          <a:p>
            <a:r>
              <a:rPr lang="en-US" sz="2000" b="1" dirty="0" smtClean="0">
                <a:latin typeface="Calibri" panose="020F0502020204030204" pitchFamily="34" charset="0"/>
              </a:rPr>
              <a:t>A</a:t>
            </a:r>
            <a:endParaRPr lang="en-US" sz="2000" b="1" dirty="0">
              <a:latin typeface="Calibri" panose="020F0502020204030204" pitchFamily="34" charset="0"/>
            </a:endParaRPr>
          </a:p>
        </p:txBody>
      </p:sp>
      <p:sp>
        <p:nvSpPr>
          <p:cNvPr id="8" name="TextBox 7"/>
          <p:cNvSpPr txBox="1"/>
          <p:nvPr/>
        </p:nvSpPr>
        <p:spPr>
          <a:xfrm>
            <a:off x="3658125" y="5094818"/>
            <a:ext cx="1913167" cy="1015663"/>
          </a:xfrm>
          <a:prstGeom prst="rect">
            <a:avLst/>
          </a:prstGeom>
          <a:noFill/>
        </p:spPr>
        <p:txBody>
          <a:bodyPr wrap="square" rtlCol="0">
            <a:spAutoFit/>
          </a:bodyPr>
          <a:lstStyle/>
          <a:p>
            <a:pPr algn="ctr"/>
            <a:r>
              <a:rPr lang="en-US" sz="2000" dirty="0" smtClean="0">
                <a:latin typeface="Calibri" panose="020F0502020204030204" pitchFamily="34" charset="0"/>
              </a:rPr>
              <a:t>High School</a:t>
            </a:r>
          </a:p>
          <a:p>
            <a:pPr algn="ctr"/>
            <a:r>
              <a:rPr lang="en-US" sz="2000" dirty="0" smtClean="0">
                <a:latin typeface="Calibri" panose="020F0502020204030204" pitchFamily="34" charset="0"/>
              </a:rPr>
              <a:t>Attended 2014 &amp; 2015</a:t>
            </a:r>
            <a:endParaRPr lang="en-US" sz="2000" dirty="0">
              <a:latin typeface="Calibri" panose="020F0502020204030204" pitchFamily="34" charset="0"/>
            </a:endParaRPr>
          </a:p>
        </p:txBody>
      </p:sp>
      <p:cxnSp>
        <p:nvCxnSpPr>
          <p:cNvPr id="9" name="Straight Arrow Connector 8" title="Arrow"/>
          <p:cNvCxnSpPr/>
          <p:nvPr/>
        </p:nvCxnSpPr>
        <p:spPr>
          <a:xfrm>
            <a:off x="5579888" y="4523952"/>
            <a:ext cx="433303"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11" name="Picture 10" descr="Attended 2016." title="High School B"/>
          <p:cNvPicPr>
            <a:picLocks noChangeAspect="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363534" y="3953411"/>
            <a:ext cx="1224862" cy="1141407"/>
          </a:xfrm>
          <a:prstGeom prst="rect">
            <a:avLst/>
          </a:prstGeom>
          <a:solidFill>
            <a:srgbClr val="FF0000"/>
          </a:solidFill>
        </p:spPr>
      </p:pic>
      <p:sp>
        <p:nvSpPr>
          <p:cNvPr id="12" name="TextBox 11"/>
          <p:cNvSpPr txBox="1"/>
          <p:nvPr/>
        </p:nvSpPr>
        <p:spPr>
          <a:xfrm rot="10800000" flipH="1" flipV="1">
            <a:off x="6805433" y="4302791"/>
            <a:ext cx="369329" cy="400110"/>
          </a:xfrm>
          <a:prstGeom prst="rect">
            <a:avLst/>
          </a:prstGeom>
          <a:noFill/>
        </p:spPr>
        <p:txBody>
          <a:bodyPr wrap="square" rtlCol="0">
            <a:spAutoFit/>
          </a:bodyPr>
          <a:lstStyle/>
          <a:p>
            <a:r>
              <a:rPr lang="en-US" sz="2000" b="1" dirty="0" smtClean="0">
                <a:latin typeface="Calibri" panose="020F0502020204030204" pitchFamily="34" charset="0"/>
              </a:rPr>
              <a:t>B</a:t>
            </a:r>
            <a:endParaRPr lang="en-US" sz="2000" b="1" dirty="0">
              <a:latin typeface="Calibri" panose="020F0502020204030204" pitchFamily="34" charset="0"/>
            </a:endParaRPr>
          </a:p>
        </p:txBody>
      </p:sp>
      <p:sp>
        <p:nvSpPr>
          <p:cNvPr id="16" name="TextBox 15"/>
          <p:cNvSpPr txBox="1"/>
          <p:nvPr/>
        </p:nvSpPr>
        <p:spPr>
          <a:xfrm>
            <a:off x="6013191" y="5089353"/>
            <a:ext cx="1913167" cy="707886"/>
          </a:xfrm>
          <a:prstGeom prst="rect">
            <a:avLst/>
          </a:prstGeom>
          <a:noFill/>
        </p:spPr>
        <p:txBody>
          <a:bodyPr wrap="square" rtlCol="0">
            <a:spAutoFit/>
          </a:bodyPr>
          <a:lstStyle/>
          <a:p>
            <a:pPr algn="ctr"/>
            <a:r>
              <a:rPr lang="en-US" sz="2000" dirty="0" smtClean="0">
                <a:latin typeface="Calibri" panose="020F0502020204030204" pitchFamily="34" charset="0"/>
              </a:rPr>
              <a:t>High School</a:t>
            </a:r>
          </a:p>
          <a:p>
            <a:pPr algn="ctr"/>
            <a:r>
              <a:rPr lang="en-US" sz="2000" dirty="0" smtClean="0">
                <a:latin typeface="Calibri" panose="020F0502020204030204" pitchFamily="34" charset="0"/>
              </a:rPr>
              <a:t>Attended 2016</a:t>
            </a:r>
            <a:endParaRPr lang="en-US" sz="2000" dirty="0">
              <a:latin typeface="Calibri" panose="020F0502020204030204" pitchFamily="34" charset="0"/>
            </a:endParaRPr>
          </a:p>
        </p:txBody>
      </p:sp>
      <p:cxnSp>
        <p:nvCxnSpPr>
          <p:cNvPr id="15" name="Straight Arrow Connector 14" title="Arrow"/>
          <p:cNvCxnSpPr/>
          <p:nvPr/>
        </p:nvCxnSpPr>
        <p:spPr>
          <a:xfrm>
            <a:off x="7926358" y="4531677"/>
            <a:ext cx="433303"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13" name="Picture 12" title="High School B Credited with graduation."/>
          <p:cNvPicPr>
            <a:picLocks noChangeAspect="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8503826" y="3953411"/>
            <a:ext cx="1224862" cy="1141407"/>
          </a:xfrm>
          <a:prstGeom prst="rect">
            <a:avLst/>
          </a:prstGeom>
          <a:solidFill>
            <a:srgbClr val="FF0000"/>
          </a:solidFill>
        </p:spPr>
      </p:pic>
      <p:sp>
        <p:nvSpPr>
          <p:cNvPr id="14" name="TextBox 13"/>
          <p:cNvSpPr txBox="1"/>
          <p:nvPr/>
        </p:nvSpPr>
        <p:spPr>
          <a:xfrm rot="10800000" flipH="1" flipV="1">
            <a:off x="8931592" y="4317857"/>
            <a:ext cx="369329" cy="400110"/>
          </a:xfrm>
          <a:prstGeom prst="rect">
            <a:avLst/>
          </a:prstGeom>
          <a:noFill/>
        </p:spPr>
        <p:txBody>
          <a:bodyPr wrap="square" rtlCol="0">
            <a:spAutoFit/>
          </a:bodyPr>
          <a:lstStyle/>
          <a:p>
            <a:r>
              <a:rPr lang="en-US" sz="2000" b="1" dirty="0" smtClean="0">
                <a:latin typeface="Calibri" panose="020F0502020204030204" pitchFamily="34" charset="0"/>
              </a:rPr>
              <a:t>B</a:t>
            </a:r>
            <a:endParaRPr lang="en-US" sz="2000" b="1" dirty="0">
              <a:latin typeface="Calibri" panose="020F0502020204030204" pitchFamily="34" charset="0"/>
            </a:endParaRPr>
          </a:p>
        </p:txBody>
      </p:sp>
      <p:sp>
        <p:nvSpPr>
          <p:cNvPr id="17" name="TextBox 16"/>
          <p:cNvSpPr txBox="1"/>
          <p:nvPr/>
        </p:nvSpPr>
        <p:spPr>
          <a:xfrm>
            <a:off x="8159674" y="5082413"/>
            <a:ext cx="1913167" cy="1015663"/>
          </a:xfrm>
          <a:prstGeom prst="rect">
            <a:avLst/>
          </a:prstGeom>
          <a:noFill/>
        </p:spPr>
        <p:txBody>
          <a:bodyPr wrap="square" rtlCol="0">
            <a:spAutoFit/>
          </a:bodyPr>
          <a:lstStyle/>
          <a:p>
            <a:pPr algn="ctr"/>
            <a:r>
              <a:rPr lang="en-US" sz="2000" dirty="0" smtClean="0">
                <a:latin typeface="Calibri" panose="020F0502020204030204" pitchFamily="34" charset="0"/>
              </a:rPr>
              <a:t>High School B Credited with Graduation</a:t>
            </a:r>
            <a:endParaRPr lang="en-US" sz="2000" dirty="0">
              <a:latin typeface="Calibri" panose="020F0502020204030204" pitchFamily="34" charset="0"/>
            </a:endParaRPr>
          </a:p>
        </p:txBody>
      </p:sp>
    </p:spTree>
    <p:extLst>
      <p:ext uri="{BB962C8B-B14F-4D97-AF65-F5344CB8AC3E}">
        <p14:creationId xmlns:p14="http://schemas.microsoft.com/office/powerpoint/2010/main" val="3557879135"/>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Integral</Template>
  <TotalTime>595</TotalTime>
  <Words>1797</Words>
  <Application>Microsoft Office PowerPoint</Application>
  <PresentationFormat>Widescreen</PresentationFormat>
  <Paragraphs>251</Paragraphs>
  <Slides>24</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24</vt:i4>
      </vt:variant>
    </vt:vector>
  </HeadingPairs>
  <TitlesOfParts>
    <vt:vector size="32" baseType="lpstr">
      <vt:lpstr>Arial</vt:lpstr>
      <vt:lpstr>Calibri</vt:lpstr>
      <vt:lpstr>Calibri Light</vt:lpstr>
      <vt:lpstr>Century Gothic</vt:lpstr>
      <vt:lpstr>Franklin Gothic Book</vt:lpstr>
      <vt:lpstr>Wingdings 2</vt:lpstr>
      <vt:lpstr>HDOfficeLightV0</vt:lpstr>
      <vt:lpstr>Crop</vt:lpstr>
      <vt:lpstr>Graduation Rate Training</vt:lpstr>
      <vt:lpstr>What is covered in this training?</vt:lpstr>
      <vt:lpstr>Graduation Rate Overview</vt:lpstr>
      <vt:lpstr>Graduation Rate Overview con…</vt:lpstr>
      <vt:lpstr>Deadlines</vt:lpstr>
      <vt:lpstr>How Cohorts are Assigned</vt:lpstr>
      <vt:lpstr>How a Graduating School is Assigned</vt:lpstr>
      <vt:lpstr>Scenario 1:</vt:lpstr>
      <vt:lpstr>Scenario 2:</vt:lpstr>
      <vt:lpstr>Scenario 3:</vt:lpstr>
      <vt:lpstr>Scenario 4:</vt:lpstr>
      <vt:lpstr>Scenario 5:</vt:lpstr>
      <vt:lpstr>Exit and High School Completion Codes</vt:lpstr>
      <vt:lpstr>A list of Possible High School Completion Codes:</vt:lpstr>
      <vt:lpstr>List of Possible Exit Codes:</vt:lpstr>
      <vt:lpstr>Final Codes</vt:lpstr>
      <vt:lpstr>Final Codes Con…</vt:lpstr>
      <vt:lpstr>Checking Graduation Rates</vt:lpstr>
      <vt:lpstr>Example Report:</vt:lpstr>
      <vt:lpstr>Updating Records</vt:lpstr>
      <vt:lpstr>S1-X Record</vt:lpstr>
      <vt:lpstr>Common Issue 1</vt:lpstr>
      <vt:lpstr>Common Issue 2</vt:lpstr>
      <vt:lpstr>Common Issue 3</vt:lpstr>
    </vt:vector>
  </TitlesOfParts>
  <Company>Utah State Office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Graduation Rate Training</dc:title>
  <dc:creator>Wald, Sarah</dc:creator>
  <cp:lastModifiedBy>Wald, Sarah</cp:lastModifiedBy>
  <cp:revision>67</cp:revision>
  <dcterms:created xsi:type="dcterms:W3CDTF">2016-09-16T19:00:41Z</dcterms:created>
  <dcterms:modified xsi:type="dcterms:W3CDTF">2017-04-21T14:03:13Z</dcterms:modified>
</cp:coreProperties>
</file>